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7" r:id="rId2"/>
    <p:sldId id="258" r:id="rId3"/>
    <p:sldId id="259" r:id="rId4"/>
    <p:sldId id="265" r:id="rId5"/>
    <p:sldId id="261" r:id="rId6"/>
    <p:sldId id="266" r:id="rId7"/>
    <p:sldId id="267" r:id="rId8"/>
    <p:sldId id="268" r:id="rId9"/>
    <p:sldId id="260" r:id="rId10"/>
    <p:sldId id="263" r:id="rId11"/>
    <p:sldId id="264" r:id="rId12"/>
    <p:sldId id="269"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83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951826-80EE-43CD-9063-B45BC3687ED7}" type="datetimeFigureOut">
              <a:rPr lang="zh-CN" altLang="en-US" smtClean="0"/>
              <a:t>2024/10/8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B2E87E-32E0-4943-9DA8-90C866FFE8D7}" type="slidenum">
              <a:rPr lang="zh-CN" altLang="en-US" smtClean="0"/>
              <a:t>‹#›</a:t>
            </a:fld>
            <a:endParaRPr lang="zh-CN" altLang="en-US"/>
          </a:p>
        </p:txBody>
      </p:sp>
    </p:spTree>
    <p:extLst>
      <p:ext uri="{BB962C8B-B14F-4D97-AF65-F5344CB8AC3E}">
        <p14:creationId xmlns:p14="http://schemas.microsoft.com/office/powerpoint/2010/main" val="35955232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5B2E87E-32E0-4943-9DA8-90C866FFE8D7}" type="slidenum">
              <a:rPr lang="zh-CN" altLang="en-US" smtClean="0"/>
              <a:t>1</a:t>
            </a:fld>
            <a:endParaRPr lang="zh-CN" altLang="en-US"/>
          </a:p>
        </p:txBody>
      </p:sp>
    </p:spTree>
    <p:extLst>
      <p:ext uri="{BB962C8B-B14F-4D97-AF65-F5344CB8AC3E}">
        <p14:creationId xmlns:p14="http://schemas.microsoft.com/office/powerpoint/2010/main" val="2819877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10</a:t>
            </a:fld>
            <a:endParaRPr lang="zh-CN" altLang="en-US"/>
          </a:p>
        </p:txBody>
      </p:sp>
    </p:spTree>
    <p:extLst>
      <p:ext uri="{BB962C8B-B14F-4D97-AF65-F5344CB8AC3E}">
        <p14:creationId xmlns:p14="http://schemas.microsoft.com/office/powerpoint/2010/main" val="1638337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11</a:t>
            </a:fld>
            <a:endParaRPr lang="zh-CN" altLang="en-US"/>
          </a:p>
        </p:txBody>
      </p:sp>
    </p:spTree>
    <p:extLst>
      <p:ext uri="{BB962C8B-B14F-4D97-AF65-F5344CB8AC3E}">
        <p14:creationId xmlns:p14="http://schemas.microsoft.com/office/powerpoint/2010/main" val="40051022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2</a:t>
            </a:fld>
            <a:endParaRPr lang="zh-CN" altLang="en-US"/>
          </a:p>
        </p:txBody>
      </p:sp>
    </p:spTree>
    <p:extLst>
      <p:ext uri="{BB962C8B-B14F-4D97-AF65-F5344CB8AC3E}">
        <p14:creationId xmlns:p14="http://schemas.microsoft.com/office/powerpoint/2010/main" val="2547776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3</a:t>
            </a:fld>
            <a:endParaRPr lang="zh-CN" altLang="en-US"/>
          </a:p>
        </p:txBody>
      </p:sp>
    </p:spTree>
    <p:extLst>
      <p:ext uri="{BB962C8B-B14F-4D97-AF65-F5344CB8AC3E}">
        <p14:creationId xmlns:p14="http://schemas.microsoft.com/office/powerpoint/2010/main" val="41703441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4</a:t>
            </a:fld>
            <a:endParaRPr lang="zh-CN" altLang="en-US"/>
          </a:p>
        </p:txBody>
      </p:sp>
    </p:spTree>
    <p:extLst>
      <p:ext uri="{BB962C8B-B14F-4D97-AF65-F5344CB8AC3E}">
        <p14:creationId xmlns:p14="http://schemas.microsoft.com/office/powerpoint/2010/main" val="4031535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5</a:t>
            </a:fld>
            <a:endParaRPr lang="zh-CN" altLang="en-US"/>
          </a:p>
        </p:txBody>
      </p:sp>
    </p:spTree>
    <p:extLst>
      <p:ext uri="{BB962C8B-B14F-4D97-AF65-F5344CB8AC3E}">
        <p14:creationId xmlns:p14="http://schemas.microsoft.com/office/powerpoint/2010/main" val="13741817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6</a:t>
            </a:fld>
            <a:endParaRPr lang="zh-CN" altLang="en-US"/>
          </a:p>
        </p:txBody>
      </p:sp>
    </p:spTree>
    <p:extLst>
      <p:ext uri="{BB962C8B-B14F-4D97-AF65-F5344CB8AC3E}">
        <p14:creationId xmlns:p14="http://schemas.microsoft.com/office/powerpoint/2010/main" val="12857592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7</a:t>
            </a:fld>
            <a:endParaRPr lang="zh-CN" altLang="en-US"/>
          </a:p>
        </p:txBody>
      </p:sp>
    </p:spTree>
    <p:extLst>
      <p:ext uri="{BB962C8B-B14F-4D97-AF65-F5344CB8AC3E}">
        <p14:creationId xmlns:p14="http://schemas.microsoft.com/office/powerpoint/2010/main" val="1079464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8</a:t>
            </a:fld>
            <a:endParaRPr lang="zh-CN" altLang="en-US"/>
          </a:p>
        </p:txBody>
      </p:sp>
    </p:spTree>
    <p:extLst>
      <p:ext uri="{BB962C8B-B14F-4D97-AF65-F5344CB8AC3E}">
        <p14:creationId xmlns:p14="http://schemas.microsoft.com/office/powerpoint/2010/main" val="16781202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9</a:t>
            </a:fld>
            <a:endParaRPr lang="zh-CN" altLang="en-US"/>
          </a:p>
        </p:txBody>
      </p:sp>
    </p:spTree>
    <p:extLst>
      <p:ext uri="{BB962C8B-B14F-4D97-AF65-F5344CB8AC3E}">
        <p14:creationId xmlns:p14="http://schemas.microsoft.com/office/powerpoint/2010/main" val="284084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253E8678-3CF6-47E0-81E2-07D219F4804B}"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1937506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53E8678-3CF6-47E0-81E2-07D219F4804B}"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4698131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53E8678-3CF6-47E0-81E2-07D219F4804B}"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2659185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53E8678-3CF6-47E0-81E2-07D219F4804B}"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690949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253E8678-3CF6-47E0-81E2-07D219F4804B}"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1824330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53E8678-3CF6-47E0-81E2-07D219F4804B}" type="datetimeFigureOut">
              <a:rPr lang="zh-CN" altLang="en-US" smtClean="0"/>
              <a:t>2024/10/8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4028911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53E8678-3CF6-47E0-81E2-07D219F4804B}" type="datetimeFigureOut">
              <a:rPr lang="zh-CN" altLang="en-US" smtClean="0"/>
              <a:t>2024/10/8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3998902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53E8678-3CF6-47E0-81E2-07D219F4804B}" type="datetimeFigureOut">
              <a:rPr lang="zh-CN" altLang="en-US" smtClean="0"/>
              <a:t>2024/10/8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3768076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53E8678-3CF6-47E0-81E2-07D219F4804B}" type="datetimeFigureOut">
              <a:rPr lang="zh-CN" altLang="en-US" smtClean="0"/>
              <a:t>2024/10/8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35563842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53E8678-3CF6-47E0-81E2-07D219F4804B}" type="datetimeFigureOut">
              <a:rPr lang="zh-CN" altLang="en-US" smtClean="0"/>
              <a:t>2024/10/8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33600944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53E8678-3CF6-47E0-81E2-07D219F4804B}" type="datetimeFigureOut">
              <a:rPr lang="zh-CN" altLang="en-US" smtClean="0"/>
              <a:t>2024/10/8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3381335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3E8678-3CF6-47E0-81E2-07D219F4804B}" type="datetimeFigureOut">
              <a:rPr lang="zh-CN" altLang="en-US" smtClean="0"/>
              <a:t>2024/10/8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233541-0AEF-423E-8C8C-F6AF2E243B78}" type="slidenum">
              <a:rPr lang="zh-CN" altLang="en-US" smtClean="0"/>
              <a:t>‹#›</a:t>
            </a:fld>
            <a:endParaRPr lang="zh-CN" altLang="en-US"/>
          </a:p>
        </p:txBody>
      </p:sp>
    </p:spTree>
    <p:extLst>
      <p:ext uri="{BB962C8B-B14F-4D97-AF65-F5344CB8AC3E}">
        <p14:creationId xmlns:p14="http://schemas.microsoft.com/office/powerpoint/2010/main" val="23995275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bili_sakura@zju.edu.cn"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hyperlink" Target="https://www.kaggle.com/competitions/ariel-data-challenge-2024"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hyperlink" Target="https://medium.com/@yennhi95zz/2-introduction-to-linear-regression-predicting-house-prices-a36f6172030"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hyperlink" Target="https://medium.com/@kaushiksimran827/house-price-prediction-a-simple-guide-with-scikit-learn-and-linear-regression-f91a27b9d650" TargetMode="External"/><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hyperlink" Target="https://www.kaggle.com/"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jpeg"/><Relationship Id="rId7"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hyperlink" Target="https://www.esa.int/Science_Exploration/Space_Science/Ariel" TargetMode="External"/><Relationship Id="rId5" Type="http://schemas.openxmlformats.org/officeDocument/2006/relationships/hyperlink" Target="https://www.esa.int/" TargetMode="External"/><Relationship Id="rId4" Type="http://schemas.openxmlformats.org/officeDocument/2006/relationships/image" Target="../media/image3.png"/><Relationship Id="rId9" Type="http://schemas.openxmlformats.org/officeDocument/2006/relationships/hyperlink" Target="https://www.esa.int/Science_Exploration/Space_Science/Ariel_factsheet"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https://sci.esa.int/web/ariel/-/ariel-definition-study-report-red-book"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hyperlink" Target="https://www.kaggle.com/code/gordonyip/update-calibrating-and-binning-astronomical-data" TargetMode="Externa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hyperlink" Target="https://www.kaggle.com/code/gordonyip/host-starter-solution" TargetMode="Externa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146223" y="5551913"/>
            <a:ext cx="7412088" cy="830997"/>
          </a:xfrm>
          <a:prstGeom prst="rect">
            <a:avLst/>
          </a:prstGeom>
          <a:solidFill>
            <a:srgbClr val="FEFEFE">
              <a:alpha val="40000"/>
            </a:srgbClr>
          </a:solidFill>
        </p:spPr>
        <p:txBody>
          <a:bodyPr wrap="square" rtlCol="0">
            <a:spAutoFit/>
          </a:bodyPr>
          <a:lstStyle/>
          <a:p>
            <a:pPr algn="ctr"/>
            <a:r>
              <a:rPr lang="en-US" altLang="zh-CN" sz="2400" dirty="0">
                <a:latin typeface="Times New Roman" panose="02020603050405020304" pitchFamily="18" charset="0"/>
                <a:cs typeface="Times New Roman" panose="02020603050405020304" pitchFamily="18" charset="0"/>
              </a:rPr>
              <a:t>Presenter: </a:t>
            </a:r>
            <a:r>
              <a:rPr lang="en-US" altLang="zh-CN" sz="2400" dirty="0" err="1">
                <a:latin typeface="Times New Roman" panose="02020603050405020304" pitchFamily="18" charset="0"/>
                <a:cs typeface="Times New Roman" panose="02020603050405020304" pitchFamily="18" charset="0"/>
              </a:rPr>
              <a:t>kaggle</a:t>
            </a:r>
            <a:r>
              <a:rPr lang="zh-CN" altLang="en-US" sz="2400" dirty="0">
                <a:latin typeface="Times New Roman" panose="02020603050405020304" pitchFamily="18" charset="0"/>
                <a:cs typeface="Times New Roman" panose="02020603050405020304" pitchFamily="18" charset="0"/>
              </a:rPr>
              <a:t>君</a:t>
            </a:r>
            <a:r>
              <a:rPr lang="en-US" altLang="zh-CN" sz="2400" dirty="0">
                <a:latin typeface="Times New Roman" panose="02020603050405020304" pitchFamily="18" charset="0"/>
                <a:cs typeface="Times New Roman" panose="02020603050405020304" pitchFamily="18" charset="0"/>
              </a:rPr>
              <a:t>-</a:t>
            </a:r>
            <a:r>
              <a:rPr lang="en-US" altLang="zh-CN" sz="2400" dirty="0" err="1">
                <a:latin typeface="Times New Roman" panose="02020603050405020304" pitchFamily="18" charset="0"/>
                <a:cs typeface="Times New Roman" panose="02020603050405020304" pitchFamily="18" charset="0"/>
              </a:rPr>
              <a:t>sakura</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hlinkClick r:id="rId3"/>
              </a:rPr>
              <a:t>bili_sakura@zju.edu.cn</a:t>
            </a:r>
            <a:r>
              <a:rPr lang="zh-CN" altLang="en-US"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algn="ctr"/>
            <a:r>
              <a:rPr lang="en-US" altLang="zh-CN" sz="2400" dirty="0">
                <a:latin typeface="Times New Roman" panose="02020603050405020304" pitchFamily="18" charset="0"/>
                <a:cs typeface="Times New Roman" panose="02020603050405020304" pitchFamily="18" charset="0"/>
              </a:rPr>
              <a:t>Date: October 8, 2024</a:t>
            </a:r>
          </a:p>
        </p:txBody>
      </p:sp>
      <p:sp>
        <p:nvSpPr>
          <p:cNvPr id="5" name="标题 1"/>
          <p:cNvSpPr txBox="1">
            <a:spLocks/>
          </p:cNvSpPr>
          <p:nvPr/>
        </p:nvSpPr>
        <p:spPr>
          <a:xfrm>
            <a:off x="-1" y="4615158"/>
            <a:ext cx="12192001" cy="93675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3600" b="1" dirty="0">
                <a:latin typeface="Times New Roman" panose="02020603050405020304" pitchFamily="18" charset="0"/>
              </a:rPr>
              <a:t>Lecture 1: Introduction to Ariel Data Challenge 2024</a:t>
            </a:r>
          </a:p>
          <a:p>
            <a:pPr algn="ctr"/>
            <a:r>
              <a:rPr lang="de-DE" altLang="zh-CN" sz="2000" dirty="0">
                <a:latin typeface="Arial" panose="020B0604020202020204" pitchFamily="34" charset="0"/>
                <a:cs typeface="Arial" panose="020B0604020202020204" pitchFamily="34" charset="0"/>
              </a:rPr>
              <a:t>Tutorials: </a:t>
            </a:r>
            <a:r>
              <a:rPr lang="de-DE" altLang="zh-CN" sz="2000" dirty="0">
                <a:latin typeface="Arial" panose="020B0604020202020204" pitchFamily="34" charset="0"/>
                <a:cs typeface="Arial" panose="020B0604020202020204" pitchFamily="34" charset="0"/>
                <a:hlinkClick r:id="rId4"/>
              </a:rPr>
              <a:t>NeurIPS - Ariel Data Challenge 2024</a:t>
            </a:r>
            <a:endParaRPr lang="de-DE" altLang="zh-CN" sz="2000" dirty="0">
              <a:latin typeface="Arial" panose="020B0604020202020204" pitchFamily="34" charset="0"/>
              <a:cs typeface="Arial" panose="020B0604020202020204" pitchFamily="34" charset="0"/>
            </a:endParaRPr>
          </a:p>
        </p:txBody>
      </p:sp>
      <p:pic>
        <p:nvPicPr>
          <p:cNvPr id="3" name="图片 2"/>
          <p:cNvPicPr>
            <a:picLocks noChangeAspect="1"/>
          </p:cNvPicPr>
          <p:nvPr/>
        </p:nvPicPr>
        <p:blipFill>
          <a:blip r:embed="rId5"/>
          <a:stretch>
            <a:fillRect/>
          </a:stretch>
        </p:blipFill>
        <p:spPr>
          <a:xfrm>
            <a:off x="589644" y="98206"/>
            <a:ext cx="10718821" cy="4288980"/>
          </a:xfrm>
          <a:prstGeom prst="rect">
            <a:avLst/>
          </a:prstGeom>
        </p:spPr>
      </p:pic>
      <p:sp>
        <p:nvSpPr>
          <p:cNvPr id="13" name="文本框 12"/>
          <p:cNvSpPr txBox="1"/>
          <p:nvPr/>
        </p:nvSpPr>
        <p:spPr>
          <a:xfrm>
            <a:off x="0" y="6488668"/>
            <a:ext cx="6085840"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Image Credit: </a:t>
            </a:r>
            <a:r>
              <a:rPr lang="en-US" altLang="zh-CN" dirty="0">
                <a:latin typeface="Times New Roman" panose="02020603050405020304" pitchFamily="18" charset="0"/>
                <a:cs typeface="Times New Roman" panose="02020603050405020304" pitchFamily="18" charset="0"/>
                <a:hlinkClick r:id="rId4"/>
              </a:rPr>
              <a:t>NeurIPS - Ariel Data Challenge 2024 | Kaggle</a:t>
            </a:r>
            <a:endParaRPr lang="zh-CN" altLang="en-US" dirty="0">
              <a:latin typeface="Times New Roman" panose="02020603050405020304" pitchFamily="18" charset="0"/>
              <a:cs typeface="Times New Roman" panose="02020603050405020304" pitchFamily="18" charset="0"/>
            </a:endParaRPr>
          </a:p>
        </p:txBody>
      </p:sp>
      <p:sp>
        <p:nvSpPr>
          <p:cNvPr id="2" name="矩形 1">
            <a:extLst>
              <a:ext uri="{FF2B5EF4-FFF2-40B4-BE49-F238E27FC236}">
                <a16:creationId xmlns:a16="http://schemas.microsoft.com/office/drawing/2014/main" id="{45C06CE1-9F8C-9E87-F3B6-B0736B9CDE66}"/>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91387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Regression</a:t>
            </a:r>
            <a:endParaRPr lang="zh-CN" altLang="en-US" sz="4000" b="1" dirty="0">
              <a:latin typeface="Times New Roman" panose="02020603050405020304" pitchFamily="18" charset="0"/>
              <a:cs typeface="Times New Roman" panose="02020603050405020304" pitchFamily="18" charset="0"/>
            </a:endParaRPr>
          </a:p>
        </p:txBody>
      </p:sp>
      <p:sp>
        <p:nvSpPr>
          <p:cNvPr id="3" name="文本框 2"/>
          <p:cNvSpPr txBox="1"/>
          <p:nvPr/>
        </p:nvSpPr>
        <p:spPr>
          <a:xfrm>
            <a:off x="271952" y="1364981"/>
            <a:ext cx="4821381"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Consider a housing price estimation task.</a:t>
            </a:r>
            <a:endParaRPr lang="zh-CN" altLang="en-US" dirty="0">
              <a:latin typeface="Arial" panose="020B0604020202020204" pitchFamily="34" charset="0"/>
              <a:cs typeface="Arial" panose="020B0604020202020204" pitchFamily="34" charset="0"/>
            </a:endParaRPr>
          </a:p>
        </p:txBody>
      </p:sp>
      <p:pic>
        <p:nvPicPr>
          <p:cNvPr id="7170" name="Picture 2" descr="https://miro.medium.com/v2/resize:fit:696/1*Fn4L-RXVZ87F_hIfg_L81g.png"/>
          <p:cNvPicPr>
            <a:picLocks noChangeAspect="1" noChangeArrowheads="1"/>
          </p:cNvPicPr>
          <p:nvPr/>
        </p:nvPicPr>
        <p:blipFill rotWithShape="1">
          <a:blip r:embed="rId3">
            <a:extLst>
              <a:ext uri="{28A0092B-C50C-407E-A947-70E740481C1C}">
                <a14:useLocalDpi xmlns:a14="http://schemas.microsoft.com/office/drawing/2010/main" val="0"/>
              </a:ext>
            </a:extLst>
          </a:blip>
          <a:srcRect t="3961" r="31142"/>
          <a:stretch/>
        </p:blipFill>
        <p:spPr bwMode="auto">
          <a:xfrm>
            <a:off x="2070100" y="1817155"/>
            <a:ext cx="3453436" cy="263669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7172" name="Picture 4" descr="https://miro.medium.com/v2/resize:fit:700/1*mdtVuiD303EovKz9fpBx-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04591" y="4586200"/>
            <a:ext cx="7037890" cy="158855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7174" name="Picture 6" descr="https://miro.medium.com/v2/resize:fit:512/1*SXun6EXzzL25X4xTSijeMw.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27061" y="1817155"/>
            <a:ext cx="3195734" cy="262774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6" name="矩形 5"/>
          <p:cNvSpPr/>
          <p:nvPr/>
        </p:nvSpPr>
        <p:spPr>
          <a:xfrm>
            <a:off x="0" y="6333823"/>
            <a:ext cx="9944270" cy="646331"/>
          </a:xfrm>
          <a:prstGeom prst="rect">
            <a:avLst/>
          </a:prstGeom>
        </p:spPr>
        <p:txBody>
          <a:bodyPr wrap="square">
            <a:spAutoFit/>
          </a:bodyPr>
          <a:lstStyle/>
          <a:p>
            <a:r>
              <a:rPr lang="en-US" altLang="zh-CN" sz="1200" dirty="0">
                <a:latin typeface="Arial" panose="020B0604020202020204" pitchFamily="34" charset="0"/>
                <a:cs typeface="Arial" panose="020B0604020202020204" pitchFamily="34" charset="0"/>
                <a:hlinkClick r:id="rId6"/>
              </a:rPr>
              <a:t>https://medium.com/@kaushiksimran827/house-price-prediction-a-simple-guide-with-scikit-learn-and-linear-regression-f91a27b9d650</a:t>
            </a:r>
            <a:endParaRPr lang="en-US" altLang="zh-CN" sz="1200" dirty="0">
              <a:latin typeface="Arial" panose="020B0604020202020204" pitchFamily="34" charset="0"/>
              <a:cs typeface="Arial" panose="020B0604020202020204" pitchFamily="34" charset="0"/>
            </a:endParaRPr>
          </a:p>
          <a:p>
            <a:r>
              <a:rPr lang="en-US" altLang="zh-CN" sz="1200" dirty="0">
                <a:latin typeface="Arial" panose="020B0604020202020204" pitchFamily="34" charset="0"/>
                <a:cs typeface="Arial" panose="020B0604020202020204" pitchFamily="34" charset="0"/>
                <a:hlinkClick r:id="rId7"/>
              </a:rPr>
              <a:t>https://medium.com/@yennhi95zz/2-introduction-to-linear-regression-predicting-house-prices-a36f6172030</a:t>
            </a:r>
            <a:endParaRPr lang="en-US" altLang="zh-CN" sz="1200" dirty="0">
              <a:latin typeface="Arial" panose="020B0604020202020204" pitchFamily="34" charset="0"/>
              <a:cs typeface="Arial" panose="020B0604020202020204" pitchFamily="34" charset="0"/>
            </a:endParaRPr>
          </a:p>
          <a:p>
            <a:endParaRPr lang="en-US" altLang="zh-CN" sz="1200" dirty="0">
              <a:latin typeface="Arial" panose="020B0604020202020204" pitchFamily="34" charset="0"/>
              <a:cs typeface="Arial" panose="020B0604020202020204" pitchFamily="34" charset="0"/>
            </a:endParaRPr>
          </a:p>
        </p:txBody>
      </p:sp>
      <p:sp>
        <p:nvSpPr>
          <p:cNvPr id="4" name="矩形 3">
            <a:extLst>
              <a:ext uri="{FF2B5EF4-FFF2-40B4-BE49-F238E27FC236}">
                <a16:creationId xmlns:a16="http://schemas.microsoft.com/office/drawing/2014/main" id="{15B20E75-3965-0FF2-2CA3-569260DF1CC8}"/>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9015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How to do with </a:t>
            </a:r>
            <a:r>
              <a:rPr lang="en-US" altLang="zh-CN" sz="4000" b="1" dirty="0">
                <a:latin typeface="Times New Roman" panose="02020603050405020304" pitchFamily="18" charset="0"/>
                <a:cs typeface="Times New Roman" panose="02020603050405020304" pitchFamily="18" charset="0"/>
                <a:hlinkClick r:id="rId3"/>
              </a:rPr>
              <a:t>Kaggle</a:t>
            </a:r>
            <a:endParaRPr lang="zh-CN" altLang="en-US" sz="4000" b="1" dirty="0">
              <a:latin typeface="Times New Roman" panose="02020603050405020304" pitchFamily="18" charset="0"/>
              <a:cs typeface="Times New Roman" panose="02020603050405020304" pitchFamily="18" charset="0"/>
            </a:endParaRPr>
          </a:p>
        </p:txBody>
      </p:sp>
      <p:sp>
        <p:nvSpPr>
          <p:cNvPr id="3" name="文本框 2"/>
          <p:cNvSpPr txBox="1"/>
          <p:nvPr/>
        </p:nvSpPr>
        <p:spPr>
          <a:xfrm>
            <a:off x="138078" y="1431636"/>
            <a:ext cx="11906140" cy="4524315"/>
          </a:xfrm>
          <a:prstGeom prst="rect">
            <a:avLst/>
          </a:prstGeom>
          <a:noFill/>
        </p:spPr>
        <p:txBody>
          <a:bodyPr wrap="square" rtlCol="0">
            <a:spAutoFit/>
          </a:bodyPr>
          <a:lstStyle/>
          <a:p>
            <a:pPr marL="285750" indent="-285750">
              <a:buFontTx/>
              <a:buChar char="-"/>
            </a:pPr>
            <a:r>
              <a:rPr lang="en-US" altLang="zh-CN" dirty="0">
                <a:latin typeface="Arial" panose="020B0604020202020204" pitchFamily="34" charset="0"/>
                <a:cs typeface="Arial" panose="020B0604020202020204" pitchFamily="34" charset="0"/>
              </a:rPr>
              <a:t>Register your Kaggle Account. (recommend to use your edu.cn email)</a:t>
            </a:r>
          </a:p>
          <a:p>
            <a:pPr marL="285750" indent="-285750">
              <a:buFontTx/>
              <a:buChar char="-"/>
            </a:pPr>
            <a:r>
              <a:rPr lang="en-US" altLang="zh-CN" dirty="0">
                <a:latin typeface="Arial" panose="020B0604020202020204" pitchFamily="34" charset="0"/>
                <a:cs typeface="Arial" panose="020B0604020202020204" pitchFamily="34" charset="0"/>
              </a:rPr>
              <a:t>Join the competition. (Click </a:t>
            </a:r>
            <a:r>
              <a:rPr lang="en-US" altLang="zh-CN" i="1" dirty="0">
                <a:latin typeface="Arial" panose="020B0604020202020204" pitchFamily="34" charset="0"/>
                <a:cs typeface="Arial" panose="020B0604020202020204" pitchFamily="34" charset="0"/>
              </a:rPr>
              <a:t>I accept </a:t>
            </a:r>
            <a:r>
              <a:rPr lang="en-US" altLang="zh-CN" dirty="0">
                <a:latin typeface="Arial" panose="020B0604020202020204" pitchFamily="34" charset="0"/>
                <a:cs typeface="Arial" panose="020B0604020202020204" pitchFamily="34" charset="0"/>
              </a:rPr>
              <a:t>and feel free.)</a:t>
            </a:r>
          </a:p>
          <a:p>
            <a:pPr marL="285750" indent="-285750">
              <a:buFontTx/>
              <a:buChar char="-"/>
            </a:pPr>
            <a:r>
              <a:rPr lang="en-US" altLang="zh-CN" dirty="0">
                <a:latin typeface="Arial" panose="020B0604020202020204" pitchFamily="34" charset="0"/>
                <a:cs typeface="Arial" panose="020B0604020202020204" pitchFamily="34" charset="0"/>
              </a:rPr>
              <a:t>Try your first submission. (You can copy others’ work freely from Code panel to give a first try. As they are publicly available, there is no copyright issue, feel free again. </a:t>
            </a:r>
            <a:r>
              <a:rPr lang="en-US" altLang="zh-CN" dirty="0">
                <a:latin typeface="Arial" panose="020B0604020202020204" pitchFamily="34" charset="0"/>
                <a:cs typeface="Arial" panose="020B0604020202020204" pitchFamily="34" charset="0"/>
                <a:sym typeface="Wingdings" panose="05000000000000000000" pitchFamily="2" charset="2"/>
              </a:rPr>
              <a:t></a:t>
            </a:r>
            <a:r>
              <a:rPr lang="en-US" altLang="zh-CN" dirty="0">
                <a:latin typeface="Arial" panose="020B0604020202020204" pitchFamily="34" charset="0"/>
                <a:cs typeface="Arial" panose="020B0604020202020204" pitchFamily="34" charset="0"/>
              </a:rPr>
              <a:t>)</a:t>
            </a:r>
          </a:p>
          <a:p>
            <a:endParaRPr lang="en-US" altLang="zh-CN" dirty="0">
              <a:latin typeface="Arial" panose="020B0604020202020204" pitchFamily="34" charset="0"/>
              <a:cs typeface="Arial" panose="020B0604020202020204" pitchFamily="34" charset="0"/>
            </a:endParaRPr>
          </a:p>
          <a:p>
            <a:r>
              <a:rPr lang="en-US" altLang="zh-CN" b="1" dirty="0">
                <a:latin typeface="Arial" panose="020B0604020202020204" pitchFamily="34" charset="0"/>
                <a:cs typeface="Arial" panose="020B0604020202020204" pitchFamily="34" charset="0"/>
              </a:rPr>
              <a:t>Let’s go further.</a:t>
            </a:r>
          </a:p>
          <a:p>
            <a:pPr marL="285750" indent="-285750">
              <a:buFontTx/>
              <a:buChar char="-"/>
            </a:pPr>
            <a:r>
              <a:rPr lang="en-US" altLang="zh-CN" dirty="0">
                <a:latin typeface="Arial" panose="020B0604020202020204" pitchFamily="34" charset="0"/>
                <a:cs typeface="Arial" panose="020B0604020202020204" pitchFamily="34" charset="0"/>
              </a:rPr>
              <a:t>If you want to get a </a:t>
            </a:r>
            <a:r>
              <a:rPr lang="en-US" altLang="zh-CN" dirty="0">
                <a:solidFill>
                  <a:schemeClr val="bg1">
                    <a:lumMod val="50000"/>
                  </a:schemeClr>
                </a:solidFill>
                <a:latin typeface="Arial" panose="020B0604020202020204" pitchFamily="34" charset="0"/>
                <a:cs typeface="Arial" panose="020B0604020202020204" pitchFamily="34" charset="0"/>
              </a:rPr>
              <a:t>medium</a:t>
            </a:r>
            <a:r>
              <a:rPr lang="en-US" altLang="zh-CN" dirty="0">
                <a:latin typeface="Arial" panose="020B0604020202020204" pitchFamily="34" charset="0"/>
                <a:cs typeface="Arial" panose="020B0604020202020204" pitchFamily="34" charset="0"/>
              </a:rPr>
              <a:t> score, using </a:t>
            </a:r>
            <a:r>
              <a:rPr lang="en-US" altLang="zh-CN" dirty="0">
                <a:solidFill>
                  <a:schemeClr val="bg1">
                    <a:lumMod val="50000"/>
                  </a:schemeClr>
                </a:solidFill>
                <a:latin typeface="Arial" panose="020B0604020202020204" pitchFamily="34" charset="0"/>
                <a:cs typeface="Arial" panose="020B0604020202020204" pitchFamily="34" charset="0"/>
              </a:rPr>
              <a:t>simple machine learning algorithm </a:t>
            </a:r>
            <a:r>
              <a:rPr lang="en-US" altLang="zh-CN" dirty="0">
                <a:latin typeface="Arial" panose="020B0604020202020204" pitchFamily="34" charset="0"/>
                <a:cs typeface="Arial" panose="020B0604020202020204" pitchFamily="34" charset="0"/>
              </a:rPr>
              <a:t>is plausible, so that training is fast. You can do it easily in your kaggle notebook.</a:t>
            </a:r>
          </a:p>
          <a:p>
            <a:pPr marL="285750" indent="-285750">
              <a:buFontTx/>
              <a:buChar char="-"/>
            </a:pPr>
            <a:r>
              <a:rPr lang="en-US" altLang="zh-CN" dirty="0">
                <a:latin typeface="Arial" panose="020B0604020202020204" pitchFamily="34" charset="0"/>
                <a:cs typeface="Arial" panose="020B0604020202020204" pitchFamily="34" charset="0"/>
              </a:rPr>
              <a:t>If you want to be </a:t>
            </a:r>
            <a:r>
              <a:rPr lang="en-US" altLang="zh-CN" dirty="0">
                <a:solidFill>
                  <a:srgbClr val="FF0000"/>
                </a:solidFill>
                <a:latin typeface="Arial" panose="020B0604020202020204" pitchFamily="34" charset="0"/>
                <a:cs typeface="Arial" panose="020B0604020202020204" pitchFamily="34" charset="0"/>
              </a:rPr>
              <a:t>competitive</a:t>
            </a:r>
            <a:r>
              <a:rPr lang="en-US" altLang="zh-CN" dirty="0">
                <a:latin typeface="Arial" panose="020B0604020202020204" pitchFamily="34" charset="0"/>
                <a:cs typeface="Arial" panose="020B0604020202020204" pitchFamily="34" charset="0"/>
              </a:rPr>
              <a:t>, there is no way out except considering it as a </a:t>
            </a:r>
            <a:r>
              <a:rPr lang="en-US" altLang="zh-CN" dirty="0">
                <a:solidFill>
                  <a:srgbClr val="FF0000"/>
                </a:solidFill>
                <a:latin typeface="Arial" panose="020B0604020202020204" pitchFamily="34" charset="0"/>
                <a:cs typeface="Arial" panose="020B0604020202020204" pitchFamily="34" charset="0"/>
              </a:rPr>
              <a:t>multimodal task</a:t>
            </a:r>
            <a:r>
              <a:rPr lang="en-US" altLang="zh-CN" dirty="0">
                <a:latin typeface="Arial" panose="020B0604020202020204" pitchFamily="34" charset="0"/>
                <a:cs typeface="Arial" panose="020B0604020202020204" pitchFamily="34" charset="0"/>
              </a:rPr>
              <a:t>. You are going to training a deep neural network much similar as a traditional convolutional neural network. BUT, as the data is not a normal 2D image with timestamp rather a (time, spectral, y-axis) tuple data, </a:t>
            </a:r>
            <a:r>
              <a:rPr lang="en-US" altLang="zh-CN" dirty="0">
                <a:solidFill>
                  <a:srgbClr val="FF0000"/>
                </a:solidFill>
                <a:latin typeface="Arial" panose="020B0604020202020204" pitchFamily="34" charset="0"/>
                <a:cs typeface="Arial" panose="020B0604020202020204" pitchFamily="34" charset="0"/>
              </a:rPr>
              <a:t>pre-trained vision foundation models would not work! </a:t>
            </a:r>
            <a:r>
              <a:rPr lang="en-US" altLang="zh-CN" dirty="0">
                <a:latin typeface="Arial" panose="020B0604020202020204" pitchFamily="34" charset="0"/>
                <a:cs typeface="Arial" panose="020B0604020202020204" pitchFamily="34" charset="0"/>
              </a:rPr>
              <a:t>You need train a model based on the given data from scratch with your own designed model architecture (I think 3D convolution module would work.). This leads to a large amount of training compute, it is highly recommended to do your training on your own GPU clusters because kaggle notebook GPU (T4) is not quite good and it is painful to manage your project on cloud. </a:t>
            </a:r>
          </a:p>
          <a:p>
            <a:pPr marL="285750" indent="-285750">
              <a:buFontTx/>
              <a:buChar char="-"/>
            </a:pPr>
            <a:endParaRPr lang="en-US" altLang="zh-CN" dirty="0">
              <a:latin typeface="Arial" panose="020B0604020202020204" pitchFamily="34" charset="0"/>
              <a:cs typeface="Arial" panose="020B0604020202020204" pitchFamily="34" charset="0"/>
            </a:endParaRPr>
          </a:p>
        </p:txBody>
      </p:sp>
      <p:sp>
        <p:nvSpPr>
          <p:cNvPr id="4" name="矩形 3">
            <a:extLst>
              <a:ext uri="{FF2B5EF4-FFF2-40B4-BE49-F238E27FC236}">
                <a16:creationId xmlns:a16="http://schemas.microsoft.com/office/drawing/2014/main" id="{7C3D23AD-0423-BDCD-80FF-4C783F882829}"/>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18482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6137" y="2685327"/>
            <a:ext cx="11227443" cy="1446550"/>
          </a:xfrm>
          <a:prstGeom prst="rect">
            <a:avLst/>
          </a:prstGeom>
          <a:noFill/>
        </p:spPr>
        <p:txBody>
          <a:bodyPr wrap="square" rtlCol="0">
            <a:spAutoFit/>
          </a:bodyPr>
          <a:lstStyle/>
          <a:p>
            <a:pPr algn="ctr"/>
            <a:r>
              <a:rPr lang="en-US" altLang="zh-CN" sz="8800" dirty="0">
                <a:latin typeface="Arial" panose="020B0604020202020204" pitchFamily="34" charset="0"/>
                <a:cs typeface="Arial" panose="020B0604020202020204" pitchFamily="34" charset="0"/>
              </a:rPr>
              <a:t>Thanks for listening!</a:t>
            </a:r>
            <a:endParaRPr lang="zh-CN" altLang="en-US" sz="8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75802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Outline</a:t>
            </a:r>
            <a:endParaRPr lang="zh-CN" altLang="en-US" sz="4000" b="1" dirty="0">
              <a:latin typeface="Times New Roman" panose="02020603050405020304" pitchFamily="18" charset="0"/>
              <a:cs typeface="Times New Roman" panose="02020603050405020304" pitchFamily="18" charset="0"/>
            </a:endParaRPr>
          </a:p>
        </p:txBody>
      </p:sp>
      <p:sp>
        <p:nvSpPr>
          <p:cNvPr id="6" name="Rectangle 2"/>
          <p:cNvSpPr>
            <a:spLocks noChangeArrowheads="1"/>
          </p:cNvSpPr>
          <p:nvPr/>
        </p:nvSpPr>
        <p:spPr bwMode="auto">
          <a:xfrm>
            <a:off x="841191" y="1484022"/>
            <a:ext cx="9030051" cy="4308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342900" lvl="0" indent="-342900" eaLnBrk="0" fontAlgn="base" hangingPunct="0">
              <a:lnSpc>
                <a:spcPct val="200000"/>
              </a:lnSpc>
              <a:spcBef>
                <a:spcPct val="0"/>
              </a:spcBef>
              <a:spcAft>
                <a:spcPct val="0"/>
              </a:spcAft>
              <a:buFont typeface="Wingdings" panose="05000000000000000000" pitchFamily="2" charset="2"/>
              <a:buChar char="n"/>
            </a:pP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Background</a:t>
            </a:r>
          </a:p>
          <a:p>
            <a:pPr marL="342900" lvl="0" indent="-342900" eaLnBrk="0" fontAlgn="base" hangingPunct="0">
              <a:lnSpc>
                <a:spcPct val="200000"/>
              </a:lnSpc>
              <a:spcBef>
                <a:spcPct val="0"/>
              </a:spcBef>
              <a:spcAft>
                <a:spcPct val="0"/>
              </a:spcAft>
              <a:buFont typeface="Wingdings" panose="05000000000000000000" pitchFamily="2" charset="2"/>
              <a:buChar char="n"/>
            </a:pP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Data Overview</a:t>
            </a:r>
          </a:p>
          <a:p>
            <a:pPr marL="342900" indent="-342900" eaLnBrk="0" fontAlgn="base" hangingPunct="0">
              <a:lnSpc>
                <a:spcPct val="200000"/>
              </a:lnSpc>
              <a:spcBef>
                <a:spcPct val="0"/>
              </a:spcBef>
              <a:spcAft>
                <a:spcPct val="0"/>
              </a:spcAft>
              <a:buFont typeface="Wingdings" panose="05000000000000000000" pitchFamily="2" charset="2"/>
              <a:buChar char="n"/>
            </a:pP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Research Objective</a:t>
            </a:r>
            <a:r>
              <a:rPr kumimoji="0" lang="en-US" altLang="zh-CN" sz="2800" b="1" i="0" u="none" strike="noStrike" cap="none" normalizeH="0" dirty="0">
                <a:ln>
                  <a:noFill/>
                </a:ln>
                <a:solidFill>
                  <a:srgbClr val="333333"/>
                </a:solidFill>
                <a:effectLst/>
                <a:latin typeface="Times New Roman" panose="02020603050405020304" pitchFamily="18" charset="0"/>
                <a:ea typeface="Open Sans"/>
                <a:cs typeface="Times New Roman" panose="02020603050405020304" pitchFamily="18" charset="0"/>
              </a:rPr>
              <a:t> &amp; </a:t>
            </a: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Evaluation Metrics</a:t>
            </a:r>
          </a:p>
          <a:p>
            <a:pPr marL="342900" lvl="0" indent="-342900" eaLnBrk="0" fontAlgn="base" hangingPunct="0">
              <a:lnSpc>
                <a:spcPct val="200000"/>
              </a:lnSpc>
              <a:spcBef>
                <a:spcPct val="0"/>
              </a:spcBef>
              <a:spcAft>
                <a:spcPct val="0"/>
              </a:spcAft>
              <a:buFont typeface="Wingdings" panose="05000000000000000000" pitchFamily="2" charset="2"/>
              <a:buChar char="n"/>
            </a:pP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Introduction to Regression/Prediction Task</a:t>
            </a:r>
          </a:p>
          <a:p>
            <a:pPr marL="342900" lvl="0" indent="-342900" eaLnBrk="0" fontAlgn="base" hangingPunct="0">
              <a:lnSpc>
                <a:spcPct val="200000"/>
              </a:lnSpc>
              <a:spcBef>
                <a:spcPct val="0"/>
              </a:spcBef>
              <a:spcAft>
                <a:spcPct val="0"/>
              </a:spcAft>
              <a:buFont typeface="Wingdings" panose="05000000000000000000" pitchFamily="2" charset="2"/>
              <a:buChar char="n"/>
            </a:pP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Quick Start on Kaggle for Submission</a:t>
            </a:r>
            <a:endParaRPr lang="en-US" altLang="zh-CN" sz="2800" b="1" dirty="0">
              <a:solidFill>
                <a:srgbClr val="333333"/>
              </a:solidFill>
              <a:latin typeface="Times New Roman" panose="02020603050405020304" pitchFamily="18" charset="0"/>
              <a:ea typeface="Open Sans"/>
              <a:cs typeface="Times New Roman" panose="02020603050405020304" pitchFamily="18" charset="0"/>
            </a:endParaRPr>
          </a:p>
        </p:txBody>
      </p:sp>
      <p:sp>
        <p:nvSpPr>
          <p:cNvPr id="3" name="矩形 2">
            <a:extLst>
              <a:ext uri="{FF2B5EF4-FFF2-40B4-BE49-F238E27FC236}">
                <a16:creationId xmlns:a16="http://schemas.microsoft.com/office/drawing/2014/main" id="{B22FE41F-5FAF-4223-3E59-C348A2B12A05}"/>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798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44811" y="1792792"/>
            <a:ext cx="6937058" cy="3902095"/>
          </a:xfrm>
          <a:prstGeom prst="rect">
            <a:avLst/>
          </a:prstGeom>
          <a:ln>
            <a:noFill/>
          </a:ln>
          <a:effectLst>
            <a:outerShdw blurRad="292100" dist="139700" dir="2700000" algn="tl" rotWithShape="0">
              <a:srgbClr val="333333">
                <a:alpha val="65000"/>
              </a:srgbClr>
            </a:outerShdw>
          </a:effectLst>
        </p:spPr>
      </p:pic>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Background</a:t>
            </a:r>
            <a:endParaRPr lang="zh-CN" altLang="en-US" sz="4000" b="1" dirty="0">
              <a:latin typeface="Times New Roman" panose="02020603050405020304" pitchFamily="18" charset="0"/>
              <a:cs typeface="Times New Roman" panose="02020603050405020304" pitchFamily="18" charset="0"/>
            </a:endParaRPr>
          </a:p>
        </p:txBody>
      </p:sp>
      <p:sp>
        <p:nvSpPr>
          <p:cNvPr id="3" name="文本框 2"/>
          <p:cNvSpPr txBox="1"/>
          <p:nvPr/>
        </p:nvSpPr>
        <p:spPr>
          <a:xfrm>
            <a:off x="477520" y="1290320"/>
            <a:ext cx="9133840" cy="36933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Arial" panose="020B0604020202020204" pitchFamily="34" charset="0"/>
                <a:cs typeface="Arial" panose="020B0604020202020204" pitchFamily="34" charset="0"/>
              </a:rPr>
              <a:t>European Space Agency's Ariel Mission</a:t>
            </a:r>
            <a:r>
              <a:rPr lang="en-US" altLang="zh-CN" b="1" dirty="0">
                <a:latin typeface="Arial" panose="020B0604020202020204" pitchFamily="34" charset="0"/>
                <a:cs typeface="Arial" panose="020B0604020202020204" pitchFamily="34" charset="0"/>
              </a:rPr>
              <a:t>: Atmospheres of ~1,000 exoplanets </a:t>
            </a:r>
            <a:endParaRPr lang="zh-CN" altLang="en-US" dirty="0">
              <a:latin typeface="Arial" panose="020B0604020202020204" pitchFamily="34" charset="0"/>
              <a:cs typeface="Arial" panose="020B0604020202020204" pitchFamily="34" charset="0"/>
            </a:endParaRPr>
          </a:p>
        </p:txBody>
      </p:sp>
      <p:pic>
        <p:nvPicPr>
          <p:cNvPr id="4" name="图片 3"/>
          <p:cNvPicPr>
            <a:picLocks noChangeAspect="1"/>
          </p:cNvPicPr>
          <p:nvPr/>
        </p:nvPicPr>
        <p:blipFill>
          <a:blip r:embed="rId4"/>
          <a:stretch>
            <a:fillRect/>
          </a:stretch>
        </p:blipFill>
        <p:spPr>
          <a:xfrm>
            <a:off x="443355" y="1792792"/>
            <a:ext cx="3307346" cy="1336488"/>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804638" y="3221573"/>
            <a:ext cx="2946063" cy="369332"/>
          </a:xfrm>
          <a:prstGeom prst="rect">
            <a:avLst/>
          </a:prstGeom>
        </p:spPr>
        <p:txBody>
          <a:bodyPr wrap="none">
            <a:spAutoFit/>
          </a:bodyPr>
          <a:lstStyle/>
          <a:p>
            <a:r>
              <a:rPr lang="en-US" altLang="zh-CN" b="1" dirty="0">
                <a:latin typeface="Arial" panose="020B0604020202020204" pitchFamily="34" charset="0"/>
                <a:cs typeface="Arial" panose="020B0604020202020204" pitchFamily="34" charset="0"/>
                <a:hlinkClick r:id="rId5"/>
              </a:rPr>
              <a:t>European Space Agency</a:t>
            </a:r>
            <a:r>
              <a:rPr lang="en-US" altLang="zh-CN" b="1" dirty="0">
                <a:latin typeface="Arial" panose="020B0604020202020204" pitchFamily="34" charset="0"/>
                <a:cs typeface="Arial" panose="020B0604020202020204" pitchFamily="34" charset="0"/>
              </a:rPr>
              <a:t> </a:t>
            </a:r>
            <a:endParaRPr lang="zh-CN" altLang="en-US" b="1" dirty="0"/>
          </a:p>
        </p:txBody>
      </p:sp>
      <p:sp>
        <p:nvSpPr>
          <p:cNvPr id="9" name="矩形 8"/>
          <p:cNvSpPr/>
          <p:nvPr/>
        </p:nvSpPr>
        <p:spPr>
          <a:xfrm>
            <a:off x="1135946" y="6449834"/>
            <a:ext cx="2283446" cy="369332"/>
          </a:xfrm>
          <a:prstGeom prst="rect">
            <a:avLst/>
          </a:prstGeom>
        </p:spPr>
        <p:txBody>
          <a:bodyPr wrap="none">
            <a:spAutoFit/>
          </a:bodyPr>
          <a:lstStyle/>
          <a:p>
            <a:r>
              <a:rPr lang="en-US" altLang="zh-CN" b="1" dirty="0">
                <a:latin typeface="Arial" panose="020B0604020202020204" pitchFamily="34" charset="0"/>
                <a:cs typeface="Arial" panose="020B0604020202020204" pitchFamily="34" charset="0"/>
              </a:rPr>
              <a:t>ESA - </a:t>
            </a:r>
            <a:r>
              <a:rPr lang="en-US" altLang="zh-CN" b="1" dirty="0">
                <a:latin typeface="Arial" panose="020B0604020202020204" pitchFamily="34" charset="0"/>
                <a:cs typeface="Arial" panose="020B0604020202020204" pitchFamily="34" charset="0"/>
                <a:hlinkClick r:id="rId6"/>
              </a:rPr>
              <a:t>Ariel Mission</a:t>
            </a:r>
            <a:endParaRPr lang="zh-CN" altLang="en-US" b="1" dirty="0"/>
          </a:p>
        </p:txBody>
      </p:sp>
      <p:pic>
        <p:nvPicPr>
          <p:cNvPr id="1026" name="Picture 2" descr="https://www.esa.int/var/esa/storage/images/science_exploration/space_science/ariel/25144557-2-eng-GB/Ariel_pillars.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427641" y="3591365"/>
            <a:ext cx="1245734" cy="1245734"/>
          </a:xfrm>
          <a:prstGeom prst="rect">
            <a:avLst/>
          </a:prstGeom>
          <a:noFill/>
          <a:extLst>
            <a:ext uri="{909E8E84-426E-40DD-AFC4-6F175D3DCCD1}">
              <a14:hiddenFill xmlns:a14="http://schemas.microsoft.com/office/drawing/2010/main">
                <a:solidFill>
                  <a:srgbClr val="FFFFFF"/>
                </a:solidFill>
              </a14:hiddenFill>
            </a:ext>
          </a:extLst>
        </p:spPr>
      </p:pic>
      <p:pic>
        <p:nvPicPr>
          <p:cNvPr id="10" name="图片 9"/>
          <p:cNvPicPr>
            <a:picLocks noChangeAspect="1"/>
          </p:cNvPicPr>
          <p:nvPr/>
        </p:nvPicPr>
        <p:blipFill>
          <a:blip r:embed="rId8"/>
          <a:stretch>
            <a:fillRect/>
          </a:stretch>
        </p:blipFill>
        <p:spPr>
          <a:xfrm>
            <a:off x="272248" y="4898059"/>
            <a:ext cx="3649560" cy="1490815"/>
          </a:xfrm>
          <a:prstGeom prst="rect">
            <a:avLst/>
          </a:prstGeom>
          <a:ln>
            <a:noFill/>
          </a:ln>
          <a:effectLst>
            <a:outerShdw blurRad="292100" dist="139700" dir="2700000" algn="tl" rotWithShape="0">
              <a:srgbClr val="333333">
                <a:alpha val="65000"/>
              </a:srgbClr>
            </a:outerShdw>
          </a:effectLst>
        </p:spPr>
      </p:pic>
      <p:sp>
        <p:nvSpPr>
          <p:cNvPr id="11" name="矩形 10"/>
          <p:cNvSpPr/>
          <p:nvPr/>
        </p:nvSpPr>
        <p:spPr>
          <a:xfrm>
            <a:off x="6388551" y="5833724"/>
            <a:ext cx="3869393" cy="369332"/>
          </a:xfrm>
          <a:prstGeom prst="rect">
            <a:avLst/>
          </a:prstGeom>
        </p:spPr>
        <p:txBody>
          <a:bodyPr wrap="none">
            <a:spAutoFit/>
          </a:bodyPr>
          <a:lstStyle/>
          <a:p>
            <a:r>
              <a:rPr lang="en-US" altLang="zh-CN" b="1" dirty="0">
                <a:latin typeface="Arial" panose="020B0604020202020204" pitchFamily="34" charset="0"/>
                <a:cs typeface="Arial" panose="020B0604020202020204" pitchFamily="34" charset="0"/>
                <a:hlinkClick r:id="rId9"/>
              </a:rPr>
              <a:t>Exoplanet mission timeline - Ariel</a:t>
            </a:r>
            <a:endParaRPr lang="en-US" altLang="zh-CN" b="1" dirty="0">
              <a:latin typeface="Arial" panose="020B0604020202020204" pitchFamily="34" charset="0"/>
              <a:cs typeface="Arial" panose="020B0604020202020204" pitchFamily="34" charset="0"/>
            </a:endParaRPr>
          </a:p>
        </p:txBody>
      </p:sp>
      <p:sp>
        <p:nvSpPr>
          <p:cNvPr id="13" name="椭圆 12"/>
          <p:cNvSpPr/>
          <p:nvPr/>
        </p:nvSpPr>
        <p:spPr>
          <a:xfrm>
            <a:off x="9772795" y="1970310"/>
            <a:ext cx="1272540" cy="166689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920344A2-353F-A960-87A8-D15FBB203294}"/>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89738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Background</a:t>
            </a:r>
            <a:endParaRPr lang="zh-CN" altLang="en-US" sz="4000" b="1" dirty="0">
              <a:latin typeface="Times New Roman" panose="02020603050405020304" pitchFamily="18" charset="0"/>
              <a:cs typeface="Times New Roman" panose="02020603050405020304" pitchFamily="18" charset="0"/>
            </a:endParaRPr>
          </a:p>
        </p:txBody>
      </p:sp>
      <p:grpSp>
        <p:nvGrpSpPr>
          <p:cNvPr id="16" name="组合 15"/>
          <p:cNvGrpSpPr/>
          <p:nvPr/>
        </p:nvGrpSpPr>
        <p:grpSpPr>
          <a:xfrm>
            <a:off x="271952" y="1278746"/>
            <a:ext cx="11314306" cy="5071712"/>
            <a:chOff x="271952" y="1278746"/>
            <a:chExt cx="11314306" cy="5071712"/>
          </a:xfrm>
        </p:grpSpPr>
        <p:sp>
          <p:nvSpPr>
            <p:cNvPr id="3" name="文本框 2"/>
            <p:cNvSpPr txBox="1"/>
            <p:nvPr/>
          </p:nvSpPr>
          <p:spPr>
            <a:xfrm>
              <a:off x="271952" y="1278746"/>
              <a:ext cx="11314306" cy="1754326"/>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The background of the Ariel Data Challenge 2024 is rooted in the European Space Agency's Ariel Mission, which aims to study the </a:t>
              </a:r>
              <a:r>
                <a:rPr lang="en-US" altLang="zh-CN" b="1" dirty="0">
                  <a:latin typeface="Arial" panose="020B0604020202020204" pitchFamily="34" charset="0"/>
                  <a:cs typeface="Arial" panose="020B0604020202020204" pitchFamily="34" charset="0"/>
                </a:rPr>
                <a:t>atmospheres</a:t>
              </a:r>
              <a:r>
                <a:rPr lang="en-US" altLang="zh-CN" dirty="0">
                  <a:latin typeface="Arial" panose="020B0604020202020204" pitchFamily="34" charset="0"/>
                  <a:cs typeface="Arial" panose="020B0604020202020204" pitchFamily="34" charset="0"/>
                </a:rPr>
                <a:t> of roughly 1,000 </a:t>
              </a:r>
              <a:r>
                <a:rPr lang="en-US" altLang="zh-CN" b="1" dirty="0">
                  <a:latin typeface="Arial" panose="020B0604020202020204" pitchFamily="34" charset="0"/>
                  <a:cs typeface="Arial" panose="020B0604020202020204" pitchFamily="34" charset="0"/>
                </a:rPr>
                <a:t>exoplanets</a:t>
              </a:r>
              <a:r>
                <a:rPr lang="en-US" altLang="zh-CN" dirty="0">
                  <a:latin typeface="Arial" panose="020B0604020202020204" pitchFamily="34" charset="0"/>
                  <a:cs typeface="Arial" panose="020B0604020202020204" pitchFamily="34" charset="0"/>
                </a:rPr>
                <a:t>. The mission will analyze the chemical composition of these distant worlds by observing them as they transit their host stars. These observations will be done using powerful instruments that collect limited amounts of light (photons), which are further complicated by significant noise due to spacecraft vibrations and other factors.</a:t>
              </a:r>
            </a:p>
            <a:p>
              <a:endParaRPr lang="en-US" altLang="zh-CN" dirty="0">
                <a:latin typeface="Arial" panose="020B0604020202020204" pitchFamily="34" charset="0"/>
                <a:cs typeface="Arial" panose="020B0604020202020204" pitchFamily="34" charset="0"/>
              </a:endParaRPr>
            </a:p>
          </p:txBody>
        </p:sp>
        <p:sp>
          <p:nvSpPr>
            <p:cNvPr id="15" name="矩形 14"/>
            <p:cNvSpPr/>
            <p:nvPr/>
          </p:nvSpPr>
          <p:spPr>
            <a:xfrm>
              <a:off x="271952" y="5427128"/>
              <a:ext cx="11233283" cy="923330"/>
            </a:xfrm>
            <a:prstGeom prst="rect">
              <a:avLst/>
            </a:prstGeom>
            <a:solidFill>
              <a:schemeClr val="bg1"/>
            </a:solidFill>
          </p:spPr>
          <p:txBody>
            <a:bodyPr wrap="square">
              <a:spAutoFit/>
            </a:bodyPr>
            <a:lstStyle/>
            <a:p>
              <a:r>
                <a:rPr lang="en-US" altLang="zh-CN" dirty="0">
                  <a:latin typeface="微软雅黑" panose="020B0503020204020204" pitchFamily="34" charset="-122"/>
                  <a:ea typeface="微软雅黑" panose="020B0503020204020204" pitchFamily="34" charset="-122"/>
                </a:rPr>
                <a:t>Ariel</a:t>
              </a:r>
              <a:r>
                <a:rPr lang="zh-CN" altLang="en-US" dirty="0">
                  <a:latin typeface="微软雅黑" panose="020B0503020204020204" pitchFamily="34" charset="-122"/>
                  <a:ea typeface="微软雅黑" panose="020B0503020204020204" pitchFamily="34" charset="-122"/>
                </a:rPr>
                <a:t>数据挑战赛</a:t>
              </a:r>
              <a:r>
                <a:rPr lang="en-US" altLang="zh-CN" dirty="0">
                  <a:latin typeface="微软雅黑" panose="020B0503020204020204" pitchFamily="34" charset="-122"/>
                  <a:ea typeface="微软雅黑" panose="020B0503020204020204" pitchFamily="34" charset="-122"/>
                </a:rPr>
                <a:t>2024</a:t>
              </a:r>
              <a:r>
                <a:rPr lang="zh-CN" altLang="en-US" dirty="0">
                  <a:latin typeface="微软雅黑" panose="020B0503020204020204" pitchFamily="34" charset="-122"/>
                  <a:ea typeface="微软雅黑" panose="020B0503020204020204" pitchFamily="34" charset="-122"/>
                </a:rPr>
                <a:t>的背景基于欧洲航天局的</a:t>
              </a:r>
              <a:r>
                <a:rPr lang="en-US" altLang="zh-CN" dirty="0">
                  <a:latin typeface="微软雅黑" panose="020B0503020204020204" pitchFamily="34" charset="-122"/>
                  <a:ea typeface="微软雅黑" panose="020B0503020204020204" pitchFamily="34" charset="-122"/>
                </a:rPr>
                <a:t>Ariel</a:t>
              </a:r>
              <a:r>
                <a:rPr lang="zh-CN" altLang="en-US" dirty="0">
                  <a:latin typeface="微软雅黑" panose="020B0503020204020204" pitchFamily="34" charset="-122"/>
                  <a:ea typeface="微软雅黑" panose="020B0503020204020204" pitchFamily="34" charset="-122"/>
                </a:rPr>
                <a:t>任务，该任务旨在研究大约</a:t>
              </a:r>
              <a:r>
                <a:rPr lang="en-US" altLang="zh-CN" dirty="0">
                  <a:latin typeface="微软雅黑" panose="020B0503020204020204" pitchFamily="34" charset="-122"/>
                  <a:ea typeface="微软雅黑" panose="020B0503020204020204" pitchFamily="34" charset="-122"/>
                </a:rPr>
                <a:t>1000</a:t>
              </a:r>
              <a:r>
                <a:rPr lang="zh-CN" altLang="en-US" dirty="0">
                  <a:latin typeface="微软雅黑" panose="020B0503020204020204" pitchFamily="34" charset="-122"/>
                  <a:ea typeface="微软雅黑" panose="020B0503020204020204" pitchFamily="34" charset="-122"/>
                </a:rPr>
                <a:t>颗</a:t>
              </a:r>
              <a:r>
                <a:rPr lang="zh-CN" altLang="en-US" b="1" dirty="0">
                  <a:latin typeface="微软雅黑" panose="020B0503020204020204" pitchFamily="34" charset="-122"/>
                  <a:ea typeface="微软雅黑" panose="020B0503020204020204" pitchFamily="34" charset="-122"/>
                </a:rPr>
                <a:t>系外行星</a:t>
              </a:r>
              <a:r>
                <a:rPr lang="zh-CN" altLang="en-US" dirty="0">
                  <a:latin typeface="微软雅黑" panose="020B0503020204020204" pitchFamily="34" charset="-122"/>
                  <a:ea typeface="微软雅黑" panose="020B0503020204020204" pitchFamily="34" charset="-122"/>
                </a:rPr>
                <a:t>的</a:t>
              </a:r>
              <a:r>
                <a:rPr lang="zh-CN" altLang="en-US" b="1" dirty="0">
                  <a:latin typeface="微软雅黑" panose="020B0503020204020204" pitchFamily="34" charset="-122"/>
                  <a:ea typeface="微软雅黑" panose="020B0503020204020204" pitchFamily="34" charset="-122"/>
                </a:rPr>
                <a:t>大气层</a:t>
              </a:r>
              <a:r>
                <a:rPr lang="zh-CN" altLang="en-US" dirty="0">
                  <a:latin typeface="微软雅黑" panose="020B0503020204020204" pitchFamily="34" charset="-122"/>
                  <a:ea typeface="微软雅黑" panose="020B0503020204020204" pitchFamily="34" charset="-122"/>
                </a:rPr>
                <a:t>。该任务通过观察这些行星经过其宿主恒星时的</a:t>
              </a:r>
              <a:r>
                <a:rPr lang="zh-CN" altLang="en-US" b="1" dirty="0">
                  <a:latin typeface="微软雅黑" panose="020B0503020204020204" pitchFamily="34" charset="-122"/>
                  <a:ea typeface="微软雅黑" panose="020B0503020204020204" pitchFamily="34" charset="-122"/>
                </a:rPr>
                <a:t>凌日现象</a:t>
              </a:r>
              <a:r>
                <a:rPr lang="zh-CN" altLang="en-US" dirty="0">
                  <a:latin typeface="微软雅黑" panose="020B0503020204020204" pitchFamily="34" charset="-122"/>
                  <a:ea typeface="微软雅黑" panose="020B0503020204020204" pitchFamily="34" charset="-122"/>
                </a:rPr>
                <a:t>来分析这些遥远星球的化学成分。这些观测将利用强大的仪器收集有限数量的</a:t>
              </a:r>
              <a:r>
                <a:rPr lang="zh-CN" altLang="en-US" b="1" dirty="0">
                  <a:latin typeface="微软雅黑" panose="020B0503020204020204" pitchFamily="34" charset="-122"/>
                  <a:ea typeface="微软雅黑" panose="020B0503020204020204" pitchFamily="34" charset="-122"/>
                </a:rPr>
                <a:t>光子（光</a:t>
              </a:r>
              <a:r>
                <a:rPr lang="zh-CN" altLang="en-US" dirty="0">
                  <a:latin typeface="微软雅黑" panose="020B0503020204020204" pitchFamily="34" charset="-122"/>
                  <a:ea typeface="微软雅黑" panose="020B0503020204020204" pitchFamily="34" charset="-122"/>
                </a:rPr>
                <a:t>），但数据中会夹杂大量噪声，特别是由于航天器振动等因素产生的</a:t>
              </a:r>
              <a:r>
                <a:rPr lang="zh-CN" altLang="en-US" b="1" dirty="0">
                  <a:latin typeface="微软雅黑" panose="020B0503020204020204" pitchFamily="34" charset="-122"/>
                  <a:ea typeface="微软雅黑" panose="020B0503020204020204" pitchFamily="34" charset="-122"/>
                </a:rPr>
                <a:t>抖动噪声</a:t>
              </a:r>
              <a:r>
                <a:rPr lang="zh-CN" altLang="en-US" dirty="0">
                  <a:latin typeface="微软雅黑" panose="020B0503020204020204" pitchFamily="34" charset="-122"/>
                  <a:ea typeface="微软雅黑" panose="020B0503020204020204" pitchFamily="34" charset="-122"/>
                </a:rPr>
                <a:t>。</a:t>
              </a:r>
            </a:p>
          </p:txBody>
        </p:sp>
      </p:grpSp>
      <p:grpSp>
        <p:nvGrpSpPr>
          <p:cNvPr id="17" name="组合 16"/>
          <p:cNvGrpSpPr/>
          <p:nvPr/>
        </p:nvGrpSpPr>
        <p:grpSpPr>
          <a:xfrm>
            <a:off x="271952" y="2769988"/>
            <a:ext cx="11314306" cy="3608365"/>
            <a:chOff x="271952" y="2769988"/>
            <a:chExt cx="11314306" cy="3608365"/>
          </a:xfrm>
        </p:grpSpPr>
        <p:sp>
          <p:nvSpPr>
            <p:cNvPr id="12" name="矩形 11"/>
            <p:cNvSpPr/>
            <p:nvPr/>
          </p:nvSpPr>
          <p:spPr>
            <a:xfrm>
              <a:off x="271952" y="2769988"/>
              <a:ext cx="11314306" cy="1477328"/>
            </a:xfrm>
            <a:prstGeom prst="rect">
              <a:avLst/>
            </a:prstGeom>
          </p:spPr>
          <p:txBody>
            <a:bodyPr wrap="square">
              <a:spAutoFit/>
            </a:bodyPr>
            <a:lstStyle/>
            <a:p>
              <a:r>
                <a:rPr lang="en-US" altLang="zh-CN" dirty="0">
                  <a:latin typeface="Arial" panose="020B0604020202020204" pitchFamily="34" charset="0"/>
                  <a:cs typeface="Arial" panose="020B0604020202020204" pitchFamily="34" charset="0"/>
                </a:rPr>
                <a:t>The primary challenge for the project is to extract faint exoplanetary signals from the noisy data, particularly focusing on the </a:t>
              </a:r>
              <a:r>
                <a:rPr lang="en-US" altLang="zh-CN" b="1" dirty="0">
                  <a:latin typeface="Arial" panose="020B0604020202020204" pitchFamily="34" charset="0"/>
                  <a:cs typeface="Arial" panose="020B0604020202020204" pitchFamily="34" charset="0"/>
                </a:rPr>
                <a:t>spectral data </a:t>
              </a:r>
              <a:r>
                <a:rPr lang="en-US" altLang="zh-CN" dirty="0">
                  <a:latin typeface="Arial" panose="020B0604020202020204" pitchFamily="34" charset="0"/>
                  <a:cs typeface="Arial" panose="020B0604020202020204" pitchFamily="34" charset="0"/>
                </a:rPr>
                <a:t>that reveals atmospheric composition. Participants are tasked with designing machine learning models that can process </a:t>
              </a:r>
              <a:r>
                <a:rPr lang="en-US" altLang="zh-CN" b="1" dirty="0">
                  <a:latin typeface="Arial" panose="020B0604020202020204" pitchFamily="34" charset="0"/>
                  <a:cs typeface="Arial" panose="020B0604020202020204" pitchFamily="34" charset="0"/>
                </a:rPr>
                <a:t>time series data </a:t>
              </a:r>
              <a:r>
                <a:rPr lang="en-US" altLang="zh-CN" dirty="0">
                  <a:latin typeface="Arial" panose="020B0604020202020204" pitchFamily="34" charset="0"/>
                  <a:cs typeface="Arial" panose="020B0604020202020204" pitchFamily="34" charset="0"/>
                </a:rPr>
                <a:t>from two instruments onboard the Ariel satellite (FGS1 and AIRS-CH0), apply </a:t>
              </a:r>
              <a:r>
                <a:rPr lang="en-US" altLang="zh-CN" b="1" dirty="0">
                  <a:latin typeface="Arial" panose="020B0604020202020204" pitchFamily="34" charset="0"/>
                  <a:cs typeface="Arial" panose="020B0604020202020204" pitchFamily="34" charset="0"/>
                </a:rPr>
                <a:t>noise reduction techniques</a:t>
              </a:r>
              <a:r>
                <a:rPr lang="en-US" altLang="zh-CN" dirty="0">
                  <a:latin typeface="Arial" panose="020B0604020202020204" pitchFamily="34" charset="0"/>
                  <a:cs typeface="Arial" panose="020B0604020202020204" pitchFamily="34" charset="0"/>
                </a:rPr>
                <a:t>, and accurately extract the atmospheric spectra along with their uncertainties.</a:t>
              </a:r>
            </a:p>
          </p:txBody>
        </p:sp>
        <p:sp>
          <p:nvSpPr>
            <p:cNvPr id="6" name="矩形 5"/>
            <p:cNvSpPr/>
            <p:nvPr/>
          </p:nvSpPr>
          <p:spPr>
            <a:xfrm>
              <a:off x="271952" y="5455023"/>
              <a:ext cx="11314306" cy="923330"/>
            </a:xfrm>
            <a:prstGeom prst="rect">
              <a:avLst/>
            </a:prstGeom>
            <a:solidFill>
              <a:schemeClr val="bg1"/>
            </a:solidFill>
          </p:spPr>
          <p:txBody>
            <a:bodyPr wrap="square">
              <a:spAutoFit/>
            </a:bodyPr>
            <a:lstStyle/>
            <a:p>
              <a:r>
                <a:rPr lang="zh-CN" altLang="en-US" dirty="0">
                  <a:latin typeface="微软雅黑" panose="020B0503020204020204" pitchFamily="34" charset="-122"/>
                  <a:ea typeface="微软雅黑" panose="020B0503020204020204" pitchFamily="34" charset="-122"/>
                </a:rPr>
                <a:t>项目的主要挑战是从噪声数据中提取微弱的系外行星信号，特别是关注揭示大气成分的</a:t>
              </a:r>
              <a:r>
                <a:rPr lang="zh-CN" altLang="en-US" b="1" dirty="0">
                  <a:latin typeface="微软雅黑" panose="020B0503020204020204" pitchFamily="34" charset="-122"/>
                  <a:ea typeface="微软雅黑" panose="020B0503020204020204" pitchFamily="34" charset="-122"/>
                </a:rPr>
                <a:t>光谱数据</a:t>
              </a:r>
              <a:r>
                <a:rPr lang="zh-CN" altLang="en-US" dirty="0">
                  <a:latin typeface="微软雅黑" panose="020B0503020204020204" pitchFamily="34" charset="-122"/>
                  <a:ea typeface="微软雅黑" panose="020B0503020204020204" pitchFamily="34" charset="-122"/>
                </a:rPr>
                <a:t>。参与者需要设计机器学习模型，处理来自</a:t>
              </a:r>
              <a:r>
                <a:rPr lang="en-US" altLang="zh-CN" dirty="0">
                  <a:latin typeface="微软雅黑" panose="020B0503020204020204" pitchFamily="34" charset="-122"/>
                  <a:ea typeface="微软雅黑" panose="020B0503020204020204" pitchFamily="34" charset="-122"/>
                </a:rPr>
                <a:t>Ariel</a:t>
              </a:r>
              <a:r>
                <a:rPr lang="zh-CN" altLang="en-US" dirty="0">
                  <a:latin typeface="微软雅黑" panose="020B0503020204020204" pitchFamily="34" charset="-122"/>
                  <a:ea typeface="微软雅黑" panose="020B0503020204020204" pitchFamily="34" charset="-122"/>
                </a:rPr>
                <a:t>卫星上两种仪器（</a:t>
              </a:r>
              <a:r>
                <a:rPr lang="en-US" altLang="zh-CN" dirty="0">
                  <a:latin typeface="微软雅黑" panose="020B0503020204020204" pitchFamily="34" charset="-122"/>
                  <a:ea typeface="微软雅黑" panose="020B0503020204020204" pitchFamily="34" charset="-122"/>
                </a:rPr>
                <a:t>FGS1</a:t>
              </a:r>
              <a:r>
                <a:rPr lang="zh-CN" altLang="en-US" dirty="0">
                  <a:latin typeface="微软雅黑" panose="020B0503020204020204" pitchFamily="34" charset="-122"/>
                  <a:ea typeface="微软雅黑" panose="020B0503020204020204" pitchFamily="34" charset="-122"/>
                </a:rPr>
                <a:t>和</a:t>
              </a:r>
              <a:r>
                <a:rPr lang="en-US" altLang="zh-CN" dirty="0">
                  <a:latin typeface="微软雅黑" panose="020B0503020204020204" pitchFamily="34" charset="-122"/>
                  <a:ea typeface="微软雅黑" panose="020B0503020204020204" pitchFamily="34" charset="-122"/>
                </a:rPr>
                <a:t>AIRS-CH0</a:t>
              </a:r>
              <a:r>
                <a:rPr lang="zh-CN" altLang="en-US" dirty="0">
                  <a:latin typeface="微软雅黑" panose="020B0503020204020204" pitchFamily="34" charset="-122"/>
                  <a:ea typeface="微软雅黑" panose="020B0503020204020204" pitchFamily="34" charset="-122"/>
                </a:rPr>
                <a:t>）的时间序列数据，应用降噪技术，并准确提取大气光谱及其不确定性。</a:t>
              </a:r>
            </a:p>
          </p:txBody>
        </p:sp>
      </p:grpSp>
      <p:grpSp>
        <p:nvGrpSpPr>
          <p:cNvPr id="19" name="组合 18"/>
          <p:cNvGrpSpPr/>
          <p:nvPr/>
        </p:nvGrpSpPr>
        <p:grpSpPr>
          <a:xfrm>
            <a:off x="271952" y="4316697"/>
            <a:ext cx="11314306" cy="2116814"/>
            <a:chOff x="271952" y="4316697"/>
            <a:chExt cx="11314306" cy="2116814"/>
          </a:xfrm>
        </p:grpSpPr>
        <p:sp>
          <p:nvSpPr>
            <p:cNvPr id="7" name="矩形 6"/>
            <p:cNvSpPr/>
            <p:nvPr/>
          </p:nvSpPr>
          <p:spPr>
            <a:xfrm>
              <a:off x="271952" y="4316697"/>
              <a:ext cx="11314306" cy="923330"/>
            </a:xfrm>
            <a:prstGeom prst="rect">
              <a:avLst/>
            </a:prstGeom>
          </p:spPr>
          <p:txBody>
            <a:bodyPr wrap="square">
              <a:spAutoFit/>
            </a:bodyPr>
            <a:lstStyle/>
            <a:p>
              <a:r>
                <a:rPr lang="en-US" altLang="zh-CN" dirty="0">
                  <a:latin typeface="Arial" panose="020B0604020202020204" pitchFamily="34" charset="0"/>
                  <a:cs typeface="Arial" panose="020B0604020202020204" pitchFamily="34" charset="0"/>
                </a:rPr>
                <a:t>This project is significant because it directly contributes to the growing field of exoplanet research, helping scientists understand the chemical makeup of planets outside our solar system. Ariel is expected to launch in 2029, but this simulated data provides an opportunity to develop tools and methods well in advance.</a:t>
              </a:r>
              <a:endParaRPr lang="zh-CN" altLang="en-US" dirty="0">
                <a:latin typeface="Arial" panose="020B0604020202020204" pitchFamily="34" charset="0"/>
                <a:cs typeface="Arial" panose="020B0604020202020204" pitchFamily="34" charset="0"/>
              </a:endParaRPr>
            </a:p>
          </p:txBody>
        </p:sp>
        <p:sp>
          <p:nvSpPr>
            <p:cNvPr id="18" name="矩形 17"/>
            <p:cNvSpPr/>
            <p:nvPr/>
          </p:nvSpPr>
          <p:spPr>
            <a:xfrm>
              <a:off x="271953" y="5510181"/>
              <a:ext cx="11233282" cy="923330"/>
            </a:xfrm>
            <a:prstGeom prst="rect">
              <a:avLst/>
            </a:prstGeom>
            <a:solidFill>
              <a:schemeClr val="bg1"/>
            </a:solidFill>
          </p:spPr>
          <p:txBody>
            <a:bodyPr wrap="square">
              <a:spAutoFit/>
            </a:bodyPr>
            <a:lstStyle/>
            <a:p>
              <a:r>
                <a:rPr lang="zh-CN" altLang="en-US" dirty="0">
                  <a:latin typeface="微软雅黑" panose="020B0503020204020204" pitchFamily="34" charset="-122"/>
                  <a:ea typeface="微软雅黑" panose="020B0503020204020204" pitchFamily="34" charset="-122"/>
                </a:rPr>
                <a:t>这个项目非常重要，因为它直接推动了系外行星研究的发展，帮助科学家了解太阳系外行星的化学组成。虽然</a:t>
              </a:r>
              <a:r>
                <a:rPr lang="en-US" altLang="zh-CN" dirty="0">
                  <a:latin typeface="微软雅黑" panose="020B0503020204020204" pitchFamily="34" charset="-122"/>
                  <a:ea typeface="微软雅黑" panose="020B0503020204020204" pitchFamily="34" charset="-122"/>
                </a:rPr>
                <a:t>Ariel</a:t>
              </a:r>
              <a:r>
                <a:rPr lang="zh-CN" altLang="en-US" dirty="0">
                  <a:latin typeface="微软雅黑" panose="020B0503020204020204" pitchFamily="34" charset="-122"/>
                  <a:ea typeface="微软雅黑" panose="020B0503020204020204" pitchFamily="34" charset="-122"/>
                </a:rPr>
                <a:t>计划在</a:t>
              </a:r>
              <a:r>
                <a:rPr lang="en-US" altLang="zh-CN" dirty="0">
                  <a:latin typeface="微软雅黑" panose="020B0503020204020204" pitchFamily="34" charset="-122"/>
                  <a:ea typeface="微软雅黑" panose="020B0503020204020204" pitchFamily="34" charset="-122"/>
                </a:rPr>
                <a:t>2029</a:t>
              </a:r>
              <a:r>
                <a:rPr lang="zh-CN" altLang="en-US" dirty="0">
                  <a:latin typeface="微软雅黑" panose="020B0503020204020204" pitchFamily="34" charset="-122"/>
                  <a:ea typeface="微软雅黑" panose="020B0503020204020204" pitchFamily="34" charset="-122"/>
                </a:rPr>
                <a:t>年发射，但这些模拟数据提供了提前开发工具和方法的机会。</a:t>
              </a:r>
              <a:endParaRPr lang="en-US" altLang="zh-CN"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grpSp>
      <p:sp>
        <p:nvSpPr>
          <p:cNvPr id="4" name="矩形 3">
            <a:extLst>
              <a:ext uri="{FF2B5EF4-FFF2-40B4-BE49-F238E27FC236}">
                <a16:creationId xmlns:a16="http://schemas.microsoft.com/office/drawing/2014/main" id="{28E6D9B1-FB56-7E15-AF78-1D4FB108A6F9}"/>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1866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Data</a:t>
            </a:r>
            <a:endParaRPr lang="zh-CN" altLang="en-US" sz="4000" b="1" dirty="0">
              <a:latin typeface="Times New Roman" panose="02020603050405020304" pitchFamily="18" charset="0"/>
              <a:cs typeface="Times New Roman" panose="02020603050405020304" pitchFamily="18" charset="0"/>
            </a:endParaRPr>
          </a:p>
        </p:txBody>
      </p:sp>
      <p:pic>
        <p:nvPicPr>
          <p:cNvPr id="3" name="图片 2"/>
          <p:cNvPicPr>
            <a:picLocks noChangeAspect="1"/>
          </p:cNvPicPr>
          <p:nvPr/>
        </p:nvPicPr>
        <p:blipFill rotWithShape="1">
          <a:blip r:embed="rId3"/>
          <a:srcRect t="10600" b="26751"/>
          <a:stretch/>
        </p:blipFill>
        <p:spPr>
          <a:xfrm>
            <a:off x="148355" y="2025281"/>
            <a:ext cx="11709176" cy="3634739"/>
          </a:xfrm>
          <a:prstGeom prst="rect">
            <a:avLst/>
          </a:prstGeom>
          <a:ln>
            <a:noFill/>
          </a:ln>
          <a:effectLst>
            <a:outerShdw blurRad="292100" dist="139700" dir="2700000" algn="tl" rotWithShape="0">
              <a:srgbClr val="333333">
                <a:alpha val="65000"/>
              </a:srgbClr>
            </a:outerShdw>
          </a:effectLst>
        </p:spPr>
      </p:pic>
      <p:sp>
        <p:nvSpPr>
          <p:cNvPr id="4" name="矩形 3"/>
          <p:cNvSpPr/>
          <p:nvPr/>
        </p:nvSpPr>
        <p:spPr>
          <a:xfrm>
            <a:off x="3541853" y="2025281"/>
            <a:ext cx="8315677" cy="295183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i="1" dirty="0">
                <a:solidFill>
                  <a:schemeClr val="tx1"/>
                </a:solidFill>
                <a:latin typeface="Arial" panose="020B0604020202020204" pitchFamily="34" charset="0"/>
                <a:cs typeface="Arial" panose="020B0604020202020204" pitchFamily="34" charset="0"/>
              </a:rPr>
              <a:t>Let’s just ignore processing it into other format currently.</a:t>
            </a:r>
            <a:endParaRPr lang="zh-CN" altLang="en-US" i="1" dirty="0">
              <a:solidFill>
                <a:schemeClr val="tx1"/>
              </a:solidFill>
              <a:latin typeface="Arial" panose="020B0604020202020204" pitchFamily="34" charset="0"/>
              <a:cs typeface="Arial" panose="020B0604020202020204" pitchFamily="34" charset="0"/>
            </a:endParaRPr>
          </a:p>
        </p:txBody>
      </p:sp>
      <p:sp>
        <p:nvSpPr>
          <p:cNvPr id="8" name="矩形 7"/>
          <p:cNvSpPr/>
          <p:nvPr/>
        </p:nvSpPr>
        <p:spPr>
          <a:xfrm>
            <a:off x="4546935" y="5816807"/>
            <a:ext cx="2912016" cy="369332"/>
          </a:xfrm>
          <a:prstGeom prst="rect">
            <a:avLst/>
          </a:prstGeom>
        </p:spPr>
        <p:txBody>
          <a:bodyPr wrap="none">
            <a:spAutoFit/>
          </a:bodyPr>
          <a:lstStyle/>
          <a:p>
            <a:r>
              <a:rPr lang="en-US" altLang="zh-CN" b="1" dirty="0">
                <a:latin typeface="Arial" panose="020B0604020202020204" pitchFamily="34" charset="0"/>
                <a:cs typeface="Arial" panose="020B0604020202020204" pitchFamily="34" charset="0"/>
              </a:rPr>
              <a:t>Signal Data Visualization</a:t>
            </a:r>
            <a:endParaRPr lang="zh-CN" altLang="en-US" b="1" dirty="0"/>
          </a:p>
        </p:txBody>
      </p:sp>
      <p:sp>
        <p:nvSpPr>
          <p:cNvPr id="6" name="矩形 5">
            <a:extLst>
              <a:ext uri="{FF2B5EF4-FFF2-40B4-BE49-F238E27FC236}">
                <a16:creationId xmlns:a16="http://schemas.microsoft.com/office/drawing/2014/main" id="{80B4EDFD-117D-978D-1223-54611EA04341}"/>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2471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1323439"/>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Data – Signal Files</a:t>
            </a:r>
          </a:p>
          <a:p>
            <a:endParaRPr lang="zh-CN" altLang="en-US" sz="4000" b="1" dirty="0">
              <a:latin typeface="Times New Roman" panose="02020603050405020304" pitchFamily="18" charset="0"/>
              <a:cs typeface="Times New Roman" panose="02020603050405020304" pitchFamily="18" charset="0"/>
            </a:endParaRPr>
          </a:p>
        </p:txBody>
      </p:sp>
      <p:sp>
        <p:nvSpPr>
          <p:cNvPr id="7" name="矩形 6"/>
          <p:cNvSpPr/>
          <p:nvPr/>
        </p:nvSpPr>
        <p:spPr>
          <a:xfrm>
            <a:off x="271952" y="1110819"/>
            <a:ext cx="11799975" cy="861774"/>
          </a:xfrm>
          <a:prstGeom prst="rect">
            <a:avLst/>
          </a:prstGeom>
        </p:spPr>
        <p:txBody>
          <a:bodyPr wrap="square">
            <a:spAutoFit/>
          </a:bodyPr>
          <a:lstStyle/>
          <a:p>
            <a:r>
              <a:rPr lang="en-US" altLang="zh-CN" b="1" dirty="0"/>
              <a:t>AIRS-CH0_signal.parquet</a:t>
            </a:r>
            <a:r>
              <a:rPr lang="en-US" altLang="zh-CN" dirty="0"/>
              <a:t>: </a:t>
            </a:r>
            <a:r>
              <a:rPr lang="en-US" altLang="zh-CN" b="1" dirty="0"/>
              <a:t>11,250 frames (time), 32 × 356 (spatial × spectral)</a:t>
            </a:r>
            <a:endParaRPr lang="en-US" altLang="zh-CN" dirty="0"/>
          </a:p>
          <a:p>
            <a:r>
              <a:rPr lang="en-US" altLang="zh-CN" b="1" dirty="0"/>
              <a:t>FGS1_signal.parquet</a:t>
            </a:r>
            <a:r>
              <a:rPr lang="en-US" altLang="zh-CN" dirty="0"/>
              <a:t>: </a:t>
            </a:r>
            <a:r>
              <a:rPr lang="en-US" altLang="zh-CN" b="1" dirty="0"/>
              <a:t>135,000 frames (time), 32 × 32 (spatial × spectral)</a:t>
            </a:r>
          </a:p>
          <a:p>
            <a:r>
              <a:rPr lang="en-US" altLang="zh-CN" sz="1400" dirty="0">
                <a:latin typeface="Arial" panose="020B0604020202020204" pitchFamily="34" charset="0"/>
                <a:cs typeface="Arial" panose="020B0604020202020204" pitchFamily="34" charset="0"/>
              </a:rPr>
              <a:t>Note: *.parquet file is a compressed file which can be easily convert into </a:t>
            </a:r>
            <a:r>
              <a:rPr lang="en-US" altLang="zh-CN" sz="1400" dirty="0" err="1">
                <a:latin typeface="Arial" panose="020B0604020202020204" pitchFamily="34" charset="0"/>
                <a:cs typeface="Arial" panose="020B0604020202020204" pitchFamily="34" charset="0"/>
              </a:rPr>
              <a:t>numpy</a:t>
            </a:r>
            <a:r>
              <a:rPr lang="en-US" altLang="zh-CN" sz="1400" dirty="0">
                <a:latin typeface="Arial" panose="020B0604020202020204" pitchFamily="34" charset="0"/>
                <a:cs typeface="Arial" panose="020B0604020202020204" pitchFamily="34" charset="0"/>
              </a:rPr>
              <a:t> array/ tensor. Also, you should reshape it into 3-d data in this case.</a:t>
            </a:r>
          </a:p>
        </p:txBody>
      </p:sp>
      <p:sp>
        <p:nvSpPr>
          <p:cNvPr id="12" name="矩形 11"/>
          <p:cNvSpPr/>
          <p:nvPr/>
        </p:nvSpPr>
        <p:spPr>
          <a:xfrm>
            <a:off x="2504635" y="4972330"/>
            <a:ext cx="7514303" cy="646331"/>
          </a:xfrm>
          <a:prstGeom prst="rect">
            <a:avLst/>
          </a:prstGeom>
        </p:spPr>
        <p:txBody>
          <a:bodyPr wrap="square">
            <a:spAutoFit/>
          </a:bodyPr>
          <a:lstStyle/>
          <a:p>
            <a:pPr algn="ctr"/>
            <a:r>
              <a:rPr lang="en-US" altLang="zh-CN" b="1" dirty="0">
                <a:latin typeface="Arial" panose="020B0604020202020204" pitchFamily="34" charset="0"/>
                <a:cs typeface="Arial" panose="020B0604020202020204" pitchFamily="34" charset="0"/>
              </a:rPr>
              <a:t>For simplicity, suggested by official documentation, you can convert 3D data into 2D/1D by averaging the spatial dimension.</a:t>
            </a:r>
            <a:endParaRPr lang="zh-CN" altLang="en-US" sz="1600" dirty="0"/>
          </a:p>
        </p:txBody>
      </p:sp>
      <p:pic>
        <p:nvPicPr>
          <p:cNvPr id="20" name="图片 19"/>
          <p:cNvPicPr>
            <a:picLocks noChangeAspect="1"/>
          </p:cNvPicPr>
          <p:nvPr/>
        </p:nvPicPr>
        <p:blipFill rotWithShape="1">
          <a:blip r:embed="rId3"/>
          <a:srcRect t="10599" b="42002"/>
          <a:stretch/>
        </p:blipFill>
        <p:spPr>
          <a:xfrm>
            <a:off x="173619" y="1997572"/>
            <a:ext cx="11709176" cy="2749919"/>
          </a:xfrm>
          <a:prstGeom prst="rect">
            <a:avLst/>
          </a:prstGeom>
          <a:ln>
            <a:noFill/>
          </a:ln>
          <a:effectLst>
            <a:outerShdw blurRad="292100" dist="139700" dir="2700000" algn="tl" rotWithShape="0">
              <a:srgbClr val="333333">
                <a:alpha val="65000"/>
              </a:srgbClr>
            </a:outerShdw>
          </a:effectLst>
        </p:spPr>
      </p:pic>
      <p:sp>
        <p:nvSpPr>
          <p:cNvPr id="3" name="矩形 2">
            <a:extLst>
              <a:ext uri="{FF2B5EF4-FFF2-40B4-BE49-F238E27FC236}">
                <a16:creationId xmlns:a16="http://schemas.microsoft.com/office/drawing/2014/main" id="{1392A1AC-BFDC-9CE8-BC05-1BFA1990EDEC}"/>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4589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Data – Metadata Files</a:t>
            </a:r>
            <a:endParaRPr lang="zh-CN" altLang="en-US" sz="4000" b="1" dirty="0">
              <a:latin typeface="Times New Roman" panose="02020603050405020304" pitchFamily="18" charset="0"/>
              <a:cs typeface="Times New Roman" panose="02020603050405020304" pitchFamily="18" charset="0"/>
            </a:endParaRPr>
          </a:p>
        </p:txBody>
      </p:sp>
      <p:pic>
        <p:nvPicPr>
          <p:cNvPr id="4" name="图片 3"/>
          <p:cNvPicPr>
            <a:picLocks noChangeAspect="1"/>
          </p:cNvPicPr>
          <p:nvPr/>
        </p:nvPicPr>
        <p:blipFill>
          <a:blip r:embed="rId3"/>
          <a:stretch>
            <a:fillRect/>
          </a:stretch>
        </p:blipFill>
        <p:spPr>
          <a:xfrm>
            <a:off x="374248" y="2785900"/>
            <a:ext cx="6386741" cy="3338524"/>
          </a:xfrm>
          <a:prstGeom prst="rect">
            <a:avLst/>
          </a:prstGeom>
          <a:ln>
            <a:noFill/>
          </a:ln>
          <a:effectLst>
            <a:outerShdw blurRad="292100" dist="139700" dir="2700000" algn="tl" rotWithShape="0">
              <a:srgbClr val="333333">
                <a:alpha val="65000"/>
              </a:srgbClr>
            </a:outerShdw>
          </a:effectLst>
        </p:spPr>
      </p:pic>
      <p:sp>
        <p:nvSpPr>
          <p:cNvPr id="6" name="矩形 5"/>
          <p:cNvSpPr/>
          <p:nvPr/>
        </p:nvSpPr>
        <p:spPr>
          <a:xfrm>
            <a:off x="-1279293" y="6215994"/>
            <a:ext cx="9693821" cy="369332"/>
          </a:xfrm>
          <a:prstGeom prst="rect">
            <a:avLst/>
          </a:prstGeom>
        </p:spPr>
        <p:txBody>
          <a:bodyPr wrap="square">
            <a:spAutoFit/>
          </a:bodyPr>
          <a:lstStyle/>
          <a:p>
            <a:pPr algn="ctr"/>
            <a:r>
              <a:rPr lang="en-US" altLang="zh-CN" b="1" dirty="0">
                <a:latin typeface="Arial" panose="020B0604020202020204" pitchFamily="34" charset="0"/>
                <a:cs typeface="Arial" panose="020B0604020202020204" pitchFamily="34" charset="0"/>
              </a:rPr>
              <a:t>Axis information for both instruments (i.e. AIRS-CH0 and FGS).</a:t>
            </a:r>
          </a:p>
        </p:txBody>
      </p:sp>
      <p:sp>
        <p:nvSpPr>
          <p:cNvPr id="8" name="矩形 7"/>
          <p:cNvSpPr/>
          <p:nvPr/>
        </p:nvSpPr>
        <p:spPr>
          <a:xfrm>
            <a:off x="6797040" y="2785900"/>
            <a:ext cx="5029200" cy="3693319"/>
          </a:xfrm>
          <a:prstGeom prst="rect">
            <a:avLst/>
          </a:prstGeom>
        </p:spPr>
        <p:txBody>
          <a:bodyPr wrap="square">
            <a:spAutoFit/>
          </a:bodyPr>
          <a:lstStyle/>
          <a:p>
            <a:pPr algn="ctr"/>
            <a:r>
              <a:rPr lang="en-US" altLang="zh-CN" dirty="0">
                <a:latin typeface="Arial" panose="020B0604020202020204" pitchFamily="34" charset="0"/>
                <a:cs typeface="Arial" panose="020B0604020202020204" pitchFamily="34" charset="0"/>
              </a:rPr>
              <a:t>FGS1 is the first channel of Ariel's Fine Guidance System (FGS). The main task of the Fine Guidance System is to enable centering, focusing, and guiding of the satellite but it will also provide high-precision photometry of the target star in the </a:t>
            </a:r>
            <a:r>
              <a:rPr lang="en-US" altLang="zh-CN" b="1" dirty="0">
                <a:latin typeface="Arial" panose="020B0604020202020204" pitchFamily="34" charset="0"/>
                <a:cs typeface="Arial" panose="020B0604020202020204" pitchFamily="34" charset="0"/>
              </a:rPr>
              <a:t>visible spectrum</a:t>
            </a:r>
            <a:r>
              <a:rPr lang="en-US" altLang="zh-CN" dirty="0">
                <a:latin typeface="Arial" panose="020B0604020202020204" pitchFamily="34" charset="0"/>
                <a:cs typeface="Arial" panose="020B0604020202020204" pitchFamily="34" charset="0"/>
              </a:rPr>
              <a:t>. It has a sensitivity between 0.60 and 0.80 µm. AIRS-CH0 is the first channel (CH0) of the Ariel </a:t>
            </a:r>
            <a:r>
              <a:rPr lang="en-US" altLang="zh-CN" dirty="0" err="1">
                <a:latin typeface="Arial" panose="020B0604020202020204" pitchFamily="34" charset="0"/>
                <a:cs typeface="Arial" panose="020B0604020202020204" pitchFamily="34" charset="0"/>
              </a:rPr>
              <a:t>InfraRed</a:t>
            </a:r>
            <a:r>
              <a:rPr lang="en-US" altLang="zh-CN" dirty="0">
                <a:latin typeface="Arial" panose="020B0604020202020204" pitchFamily="34" charset="0"/>
                <a:cs typeface="Arial" panose="020B0604020202020204" pitchFamily="34" charset="0"/>
              </a:rPr>
              <a:t> Spectrometer (AIRS). It is an </a:t>
            </a:r>
            <a:r>
              <a:rPr lang="en-US" altLang="zh-CN" b="1" dirty="0">
                <a:latin typeface="Arial" panose="020B0604020202020204" pitchFamily="34" charset="0"/>
                <a:cs typeface="Arial" panose="020B0604020202020204" pitchFamily="34" charset="0"/>
              </a:rPr>
              <a:t>infrared spectrometer </a:t>
            </a:r>
            <a:r>
              <a:rPr lang="en-US" altLang="zh-CN" dirty="0">
                <a:latin typeface="Arial" panose="020B0604020202020204" pitchFamily="34" charset="0"/>
                <a:cs typeface="Arial" panose="020B0604020202020204" pitchFamily="34" charset="0"/>
              </a:rPr>
              <a:t>with a sensitivity between 1.95 and 3.90 µm, and has a resolving power of approximately R=100. For more information about Ariel please visit the </a:t>
            </a:r>
            <a:r>
              <a:rPr lang="en-US" altLang="zh-CN" dirty="0">
                <a:latin typeface="Arial" panose="020B0604020202020204" pitchFamily="34" charset="0"/>
                <a:cs typeface="Arial" panose="020B0604020202020204" pitchFamily="34" charset="0"/>
                <a:hlinkClick r:id="rId4" tooltip="https://sci.esa.int/web/ariel/-/ariel-definition-study-report-red-book"/>
              </a:rPr>
              <a:t>Ariel red book</a:t>
            </a:r>
            <a:r>
              <a:rPr lang="en-US" altLang="zh-CN" dirty="0">
                <a:latin typeface="Arial" panose="020B0604020202020204" pitchFamily="34" charset="0"/>
                <a:cs typeface="Arial" panose="020B0604020202020204" pitchFamily="34" charset="0"/>
              </a:rPr>
              <a:t>.</a:t>
            </a:r>
            <a:endParaRPr lang="en-US" altLang="zh-CN" b="1" dirty="0">
              <a:latin typeface="Arial" panose="020B0604020202020204" pitchFamily="34" charset="0"/>
              <a:cs typeface="Arial" panose="020B0604020202020204" pitchFamily="34" charset="0"/>
            </a:endParaRPr>
          </a:p>
        </p:txBody>
      </p:sp>
      <p:sp>
        <p:nvSpPr>
          <p:cNvPr id="10" name="矩形 9"/>
          <p:cNvSpPr/>
          <p:nvPr/>
        </p:nvSpPr>
        <p:spPr>
          <a:xfrm>
            <a:off x="271952" y="2148501"/>
            <a:ext cx="11542471" cy="584775"/>
          </a:xfrm>
          <a:prstGeom prst="rect">
            <a:avLst/>
          </a:prstGeom>
        </p:spPr>
        <p:txBody>
          <a:bodyPr wrap="square">
            <a:spAutoFit/>
          </a:bodyPr>
          <a:lstStyle/>
          <a:p>
            <a:pPr algn="ctr"/>
            <a:r>
              <a:rPr lang="en-US" altLang="zh-CN" sz="1600" b="1" dirty="0">
                <a:latin typeface="Arial" panose="020B0604020202020204" pitchFamily="34" charset="0"/>
                <a:cs typeface="Arial" panose="020B0604020202020204" pitchFamily="34" charset="0"/>
              </a:rPr>
              <a:t>Left: wavelengths.csv, the value denote the wavelength in µm for this column.</a:t>
            </a:r>
          </a:p>
          <a:p>
            <a:pPr algn="ctr"/>
            <a:r>
              <a:rPr lang="en-US" altLang="zh-CN" sz="1600" b="1" dirty="0">
                <a:latin typeface="Arial" panose="020B0604020202020204" pitchFamily="34" charset="0"/>
                <a:cs typeface="Arial" panose="020B0604020202020204" pitchFamily="34" charset="0"/>
              </a:rPr>
              <a:t>  Right: The electromagnetic spectrum, from highest to lowest frequency wavelengths.  (Image credit: </a:t>
            </a:r>
            <a:r>
              <a:rPr lang="en-US" altLang="zh-CN" sz="1600" b="1" dirty="0" err="1">
                <a:latin typeface="Arial" panose="020B0604020202020204" pitchFamily="34" charset="0"/>
                <a:cs typeface="Arial" panose="020B0604020202020204" pitchFamily="34" charset="0"/>
              </a:rPr>
              <a:t>Shutterstock</a:t>
            </a:r>
            <a:r>
              <a:rPr lang="en-US" altLang="zh-CN" sz="1600" b="1" dirty="0">
                <a:latin typeface="Arial" panose="020B0604020202020204" pitchFamily="34" charset="0"/>
                <a:cs typeface="Arial" panose="020B0604020202020204" pitchFamily="34" charset="0"/>
              </a:rPr>
              <a:t>)</a:t>
            </a:r>
            <a:endParaRPr lang="zh-CN" altLang="en-US" sz="1600" b="1" dirty="0">
              <a:latin typeface="Arial" panose="020B0604020202020204" pitchFamily="34" charset="0"/>
              <a:cs typeface="Arial" panose="020B0604020202020204" pitchFamily="34" charset="0"/>
            </a:endParaRPr>
          </a:p>
        </p:txBody>
      </p:sp>
      <p:pic>
        <p:nvPicPr>
          <p:cNvPr id="11" name="图片 10"/>
          <p:cNvPicPr>
            <a:picLocks noChangeAspect="1"/>
          </p:cNvPicPr>
          <p:nvPr/>
        </p:nvPicPr>
        <p:blipFill rotWithShape="1">
          <a:blip r:embed="rId5"/>
          <a:srcRect t="34691"/>
          <a:stretch/>
        </p:blipFill>
        <p:spPr>
          <a:xfrm>
            <a:off x="6628242" y="145071"/>
            <a:ext cx="5197998" cy="1902927"/>
          </a:xfrm>
          <a:prstGeom prst="rect">
            <a:avLst/>
          </a:prstGeom>
        </p:spPr>
      </p:pic>
      <p:cxnSp>
        <p:nvCxnSpPr>
          <p:cNvPr id="13" name="直接箭头连接符 12"/>
          <p:cNvCxnSpPr/>
          <p:nvPr/>
        </p:nvCxnSpPr>
        <p:spPr>
          <a:xfrm flipH="1" flipV="1">
            <a:off x="923636" y="1958109"/>
            <a:ext cx="8973128" cy="2433782"/>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flipH="1" flipV="1">
            <a:off x="9245600" y="1105103"/>
            <a:ext cx="2124364" cy="39656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7" name="图片 16"/>
          <p:cNvPicPr>
            <a:picLocks noChangeAspect="1"/>
          </p:cNvPicPr>
          <p:nvPr/>
        </p:nvPicPr>
        <p:blipFill>
          <a:blip r:embed="rId6"/>
          <a:stretch>
            <a:fillRect/>
          </a:stretch>
        </p:blipFill>
        <p:spPr>
          <a:xfrm>
            <a:off x="271952" y="1328633"/>
            <a:ext cx="6261787" cy="544365"/>
          </a:xfrm>
          <a:prstGeom prst="rect">
            <a:avLst/>
          </a:prstGeom>
          <a:ln>
            <a:noFill/>
          </a:ln>
          <a:effectLst>
            <a:outerShdw blurRad="292100" dist="139700" dir="2700000" algn="tl" rotWithShape="0">
              <a:srgbClr val="333333">
                <a:alpha val="65000"/>
              </a:srgbClr>
            </a:outerShdw>
          </a:effectLst>
        </p:spPr>
      </p:pic>
      <p:cxnSp>
        <p:nvCxnSpPr>
          <p:cNvPr id="19" name="直接箭头连接符 18"/>
          <p:cNvCxnSpPr/>
          <p:nvPr/>
        </p:nvCxnSpPr>
        <p:spPr>
          <a:xfrm flipH="1" flipV="1">
            <a:off x="8816109" y="1242291"/>
            <a:ext cx="1080655" cy="3149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p:nvPr/>
        </p:nvCxnSpPr>
        <p:spPr>
          <a:xfrm flipH="1" flipV="1">
            <a:off x="5684363" y="2047998"/>
            <a:ext cx="5579031" cy="3022767"/>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514602" y="4361996"/>
            <a:ext cx="5933692" cy="369332"/>
          </a:xfrm>
          <a:prstGeom prst="rect">
            <a:avLst/>
          </a:prstGeom>
          <a:solidFill>
            <a:schemeClr val="bg1"/>
          </a:solidFill>
        </p:spPr>
        <p:txBody>
          <a:bodyPr wrap="square">
            <a:spAutoFit/>
          </a:bodyPr>
          <a:lstStyle/>
          <a:p>
            <a:r>
              <a:rPr lang="en-US" altLang="zh-CN" b="1" dirty="0" err="1">
                <a:latin typeface="Arial" panose="020B0604020202020204" pitchFamily="34" charset="0"/>
                <a:cs typeface="Arial" panose="020B0604020202020204" pitchFamily="34" charset="0"/>
              </a:rPr>
              <a:t>axis_info.parquet</a:t>
            </a:r>
            <a:r>
              <a:rPr lang="en-US" altLang="zh-CN" dirty="0">
                <a:latin typeface="Arial" panose="020B0604020202020204" pitchFamily="34" charset="0"/>
                <a:cs typeface="Arial" panose="020B0604020202020204" pitchFamily="34" charset="0"/>
              </a:rPr>
              <a:t>: Axis information for both instruments.</a:t>
            </a:r>
          </a:p>
        </p:txBody>
      </p:sp>
      <p:grpSp>
        <p:nvGrpSpPr>
          <p:cNvPr id="28" name="组合 27"/>
          <p:cNvGrpSpPr/>
          <p:nvPr/>
        </p:nvGrpSpPr>
        <p:grpSpPr>
          <a:xfrm>
            <a:off x="2678545" y="1027269"/>
            <a:ext cx="2476497" cy="655698"/>
            <a:chOff x="2678545" y="1027269"/>
            <a:chExt cx="2476497" cy="655698"/>
          </a:xfrm>
        </p:grpSpPr>
        <p:grpSp>
          <p:nvGrpSpPr>
            <p:cNvPr id="25" name="组合 24"/>
            <p:cNvGrpSpPr/>
            <p:nvPr/>
          </p:nvGrpSpPr>
          <p:grpSpPr>
            <a:xfrm>
              <a:off x="2678545" y="1207619"/>
              <a:ext cx="1699492" cy="475348"/>
              <a:chOff x="2678545" y="1150252"/>
              <a:chExt cx="1699492" cy="475348"/>
            </a:xfrm>
          </p:grpSpPr>
          <p:sp>
            <p:nvSpPr>
              <p:cNvPr id="24" name="弧形 23"/>
              <p:cNvSpPr/>
              <p:nvPr/>
            </p:nvSpPr>
            <p:spPr>
              <a:xfrm>
                <a:off x="2678545" y="1157180"/>
                <a:ext cx="849746" cy="468420"/>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 name="弧形 25"/>
              <p:cNvSpPr/>
              <p:nvPr/>
            </p:nvSpPr>
            <p:spPr>
              <a:xfrm flipH="1">
                <a:off x="3528291" y="1150252"/>
                <a:ext cx="849746" cy="468420"/>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27" name="文本框 26"/>
            <p:cNvSpPr txBox="1"/>
            <p:nvPr/>
          </p:nvSpPr>
          <p:spPr>
            <a:xfrm>
              <a:off x="3362231" y="1027269"/>
              <a:ext cx="1792811" cy="369332"/>
            </a:xfrm>
            <a:prstGeom prst="rect">
              <a:avLst/>
            </a:prstGeom>
            <a:noFill/>
          </p:spPr>
          <p:txBody>
            <a:bodyPr wrap="square" rtlCol="0">
              <a:spAutoFit/>
            </a:bodyPr>
            <a:lstStyle/>
            <a:p>
              <a:r>
                <a:rPr lang="en-US" altLang="zh-CN" dirty="0"/>
                <a:t>…</a:t>
              </a:r>
              <a:endParaRPr lang="zh-CN" altLang="en-US" dirty="0"/>
            </a:p>
          </p:txBody>
        </p:sp>
      </p:grpSp>
      <p:sp>
        <p:nvSpPr>
          <p:cNvPr id="3" name="矩形 2">
            <a:extLst>
              <a:ext uri="{FF2B5EF4-FFF2-40B4-BE49-F238E27FC236}">
                <a16:creationId xmlns:a16="http://schemas.microsoft.com/office/drawing/2014/main" id="{A587106C-BB89-33AC-A62A-B9EB5540EF0E}"/>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8132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1323439"/>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Data – Metadata Files</a:t>
            </a:r>
          </a:p>
          <a:p>
            <a:endParaRPr lang="zh-CN" altLang="en-US" sz="4000" b="1" dirty="0">
              <a:latin typeface="Times New Roman" panose="02020603050405020304" pitchFamily="18" charset="0"/>
              <a:cs typeface="Times New Roman" panose="02020603050405020304" pitchFamily="18" charset="0"/>
            </a:endParaRPr>
          </a:p>
        </p:txBody>
      </p:sp>
      <p:sp>
        <p:nvSpPr>
          <p:cNvPr id="7" name="矩形 6"/>
          <p:cNvSpPr/>
          <p:nvPr/>
        </p:nvSpPr>
        <p:spPr>
          <a:xfrm>
            <a:off x="362673" y="1271909"/>
            <a:ext cx="10806897" cy="1200329"/>
          </a:xfrm>
          <a:prstGeom prst="rect">
            <a:avLst/>
          </a:prstGeom>
        </p:spPr>
        <p:txBody>
          <a:bodyPr wrap="square">
            <a:spAutoFit/>
          </a:bodyPr>
          <a:lstStyle/>
          <a:p>
            <a:r>
              <a:rPr lang="en-US" altLang="zh-CN" b="1" dirty="0">
                <a:latin typeface="Arial" panose="020B0604020202020204" pitchFamily="34" charset="0"/>
                <a:cs typeface="Arial" panose="020B0604020202020204" pitchFamily="34" charset="0"/>
              </a:rPr>
              <a:t>[train/test]_adc_info.csv</a:t>
            </a:r>
            <a:r>
              <a:rPr lang="en-US" altLang="zh-CN" dirty="0">
                <a:latin typeface="Arial" panose="020B0604020202020204" pitchFamily="34" charset="0"/>
                <a:cs typeface="Arial" panose="020B0604020202020204" pitchFamily="34" charset="0"/>
              </a:rPr>
              <a:t>: Contains analog-to-digital (ADC) </a:t>
            </a:r>
            <a:r>
              <a:rPr lang="en-US" altLang="zh-CN" b="1" dirty="0">
                <a:latin typeface="Arial" panose="020B0604020202020204" pitchFamily="34" charset="0"/>
                <a:cs typeface="Arial" panose="020B0604020202020204" pitchFamily="34" charset="0"/>
              </a:rPr>
              <a:t>conversion parameters </a:t>
            </a:r>
            <a:r>
              <a:rPr lang="en-US" altLang="zh-CN" dirty="0">
                <a:latin typeface="Arial" panose="020B0604020202020204" pitchFamily="34" charset="0"/>
                <a:cs typeface="Arial" panose="020B0604020202020204" pitchFamily="34" charset="0"/>
              </a:rPr>
              <a:t>(gain and offset) for </a:t>
            </a:r>
            <a:r>
              <a:rPr lang="en-US" altLang="zh-CN" b="1" dirty="0">
                <a:latin typeface="Arial" panose="020B0604020202020204" pitchFamily="34" charset="0"/>
                <a:cs typeface="Arial" panose="020B0604020202020204" pitchFamily="34" charset="0"/>
              </a:rPr>
              <a:t>restoring</a:t>
            </a:r>
            <a:r>
              <a:rPr lang="en-US" altLang="zh-CN" dirty="0">
                <a:latin typeface="Arial" panose="020B0604020202020204" pitchFamily="34" charset="0"/>
                <a:cs typeface="Arial" panose="020B0604020202020204" pitchFamily="34" charset="0"/>
              </a:rPr>
              <a:t> the original dynamic range of the data. Also includes a star column identifying which star was used for that planet's simulation.</a:t>
            </a:r>
            <a:r>
              <a:rPr lang="zh-CN" altLang="en-US" dirty="0"/>
              <a:t>包含模数转换</a:t>
            </a:r>
            <a:r>
              <a:rPr lang="en-US" altLang="zh-CN" dirty="0"/>
              <a:t>(ADC)</a:t>
            </a:r>
            <a:r>
              <a:rPr lang="zh-CN" altLang="en-US" dirty="0"/>
              <a:t>参数（增益和偏移），用于恢复原始数据的动态范围。此外，还包含每个行星模拟所用恒星的信息。</a:t>
            </a:r>
            <a:endParaRPr lang="en-US" altLang="zh-CN" dirty="0">
              <a:latin typeface="Arial" panose="020B0604020202020204" pitchFamily="34" charset="0"/>
              <a:cs typeface="Arial" panose="020B0604020202020204" pitchFamily="34" charset="0"/>
            </a:endParaRPr>
          </a:p>
        </p:txBody>
      </p:sp>
      <p:pic>
        <p:nvPicPr>
          <p:cNvPr id="8" name="图片 7"/>
          <p:cNvPicPr>
            <a:picLocks noChangeAspect="1"/>
          </p:cNvPicPr>
          <p:nvPr/>
        </p:nvPicPr>
        <p:blipFill>
          <a:blip r:embed="rId3"/>
          <a:stretch>
            <a:fillRect/>
          </a:stretch>
        </p:blipFill>
        <p:spPr>
          <a:xfrm>
            <a:off x="362673" y="4828595"/>
            <a:ext cx="6532585" cy="785109"/>
          </a:xfrm>
          <a:prstGeom prst="rect">
            <a:avLst/>
          </a:prstGeom>
          <a:ln>
            <a:noFill/>
          </a:ln>
          <a:effectLst>
            <a:outerShdw blurRad="292100" dist="139700" dir="2700000" algn="tl" rotWithShape="0">
              <a:srgbClr val="333333">
                <a:alpha val="65000"/>
              </a:srgbClr>
            </a:outerShdw>
          </a:effectLst>
        </p:spPr>
      </p:pic>
      <p:pic>
        <p:nvPicPr>
          <p:cNvPr id="9" name="图片 8"/>
          <p:cNvPicPr>
            <a:picLocks noChangeAspect="1"/>
          </p:cNvPicPr>
          <p:nvPr/>
        </p:nvPicPr>
        <p:blipFill>
          <a:blip r:embed="rId4"/>
          <a:stretch>
            <a:fillRect/>
          </a:stretch>
        </p:blipFill>
        <p:spPr>
          <a:xfrm>
            <a:off x="362673" y="2688952"/>
            <a:ext cx="11175325" cy="1686277"/>
          </a:xfrm>
          <a:prstGeom prst="rect">
            <a:avLst/>
          </a:prstGeom>
          <a:ln>
            <a:noFill/>
          </a:ln>
          <a:effectLst>
            <a:outerShdw blurRad="292100" dist="139700" dir="2700000" algn="tl" rotWithShape="0">
              <a:srgbClr val="333333">
                <a:alpha val="65000"/>
              </a:srgbClr>
            </a:outerShdw>
          </a:effectLst>
        </p:spPr>
      </p:pic>
      <p:pic>
        <p:nvPicPr>
          <p:cNvPr id="11" name="图片 10"/>
          <p:cNvPicPr>
            <a:picLocks noChangeAspect="1"/>
          </p:cNvPicPr>
          <p:nvPr/>
        </p:nvPicPr>
        <p:blipFill>
          <a:blip r:embed="rId5"/>
          <a:stretch>
            <a:fillRect/>
          </a:stretch>
        </p:blipFill>
        <p:spPr>
          <a:xfrm>
            <a:off x="7037408" y="4508818"/>
            <a:ext cx="4417296" cy="1424662"/>
          </a:xfrm>
          <a:prstGeom prst="rect">
            <a:avLst/>
          </a:prstGeom>
          <a:ln>
            <a:noFill/>
          </a:ln>
          <a:effectLst>
            <a:outerShdw blurRad="292100" dist="139700" dir="2700000" algn="tl" rotWithShape="0">
              <a:srgbClr val="333333">
                <a:alpha val="65000"/>
              </a:srgbClr>
            </a:outerShdw>
          </a:effectLst>
        </p:spPr>
      </p:pic>
      <p:sp>
        <p:nvSpPr>
          <p:cNvPr id="12" name="矩形 11"/>
          <p:cNvSpPr/>
          <p:nvPr/>
        </p:nvSpPr>
        <p:spPr>
          <a:xfrm>
            <a:off x="271952" y="6008986"/>
            <a:ext cx="11512511" cy="615553"/>
          </a:xfrm>
          <a:prstGeom prst="rect">
            <a:avLst/>
          </a:prstGeom>
        </p:spPr>
        <p:txBody>
          <a:bodyPr wrap="none">
            <a:spAutoFit/>
          </a:bodyPr>
          <a:lstStyle/>
          <a:p>
            <a:r>
              <a:rPr lang="en-US" altLang="zh-CN" b="1" dirty="0">
                <a:latin typeface="Arial" panose="020B0604020202020204" pitchFamily="34" charset="0"/>
                <a:cs typeface="Arial" panose="020B0604020202020204" pitchFamily="34" charset="0"/>
              </a:rPr>
              <a:t>A: train_adc_info.csv. B: test_adc_info.csv. C: Conversion with gain and offset given from </a:t>
            </a:r>
            <a:r>
              <a:rPr lang="en-US" altLang="zh-CN" b="1" dirty="0" err="1">
                <a:latin typeface="Arial" panose="020B0604020202020204" pitchFamily="34" charset="0"/>
                <a:cs typeface="Arial" panose="020B0604020202020204" pitchFamily="34" charset="0"/>
              </a:rPr>
              <a:t>adc_info</a:t>
            </a:r>
            <a:r>
              <a:rPr lang="en-US" altLang="zh-CN" b="1" dirty="0">
                <a:latin typeface="Arial" panose="020B0604020202020204" pitchFamily="34" charset="0"/>
                <a:cs typeface="Arial" panose="020B0604020202020204" pitchFamily="34" charset="0"/>
              </a:rPr>
              <a:t> file.</a:t>
            </a:r>
          </a:p>
          <a:p>
            <a:pPr algn="ctr"/>
            <a:r>
              <a:rPr lang="en-US" altLang="zh-CN" sz="1600" dirty="0">
                <a:latin typeface="Arial" panose="020B0604020202020204" pitchFamily="34" charset="0"/>
                <a:cs typeface="Arial" panose="020B0604020202020204" pitchFamily="34" charset="0"/>
              </a:rPr>
              <a:t>Note: For detailed calibration steps, refer to </a:t>
            </a:r>
            <a:r>
              <a:rPr lang="en-US" altLang="zh-CN" sz="1600" dirty="0">
                <a:latin typeface="Arial" panose="020B0604020202020204" pitchFamily="34" charset="0"/>
                <a:cs typeface="Arial" panose="020B0604020202020204" pitchFamily="34" charset="0"/>
                <a:hlinkClick r:id="rId6"/>
              </a:rPr>
              <a:t>official notebook</a:t>
            </a:r>
            <a:r>
              <a:rPr lang="en-US" altLang="zh-CN" sz="1600" dirty="0">
                <a:latin typeface="Arial" panose="020B0604020202020204" pitchFamily="34" charset="0"/>
                <a:cs typeface="Arial" panose="020B0604020202020204" pitchFamily="34" charset="0"/>
              </a:rPr>
              <a:t>. </a:t>
            </a:r>
            <a:endParaRPr lang="zh-CN" altLang="en-US" sz="1600" dirty="0"/>
          </a:p>
        </p:txBody>
      </p:sp>
      <p:sp>
        <p:nvSpPr>
          <p:cNvPr id="13" name="矩形 12"/>
          <p:cNvSpPr/>
          <p:nvPr/>
        </p:nvSpPr>
        <p:spPr>
          <a:xfrm>
            <a:off x="10805050" y="2572688"/>
            <a:ext cx="649537" cy="923330"/>
          </a:xfrm>
          <a:prstGeom prst="rect">
            <a:avLst/>
          </a:prstGeom>
          <a:noFill/>
        </p:spPr>
        <p:txBody>
          <a:bodyPr wrap="none" lIns="91440" tIns="45720" rIns="91440" bIns="45720">
            <a:spAutoFit/>
          </a:bodyPr>
          <a:lstStyle/>
          <a:p>
            <a:pPr algn="ctr"/>
            <a:r>
              <a:rPr lang="en-US" altLang="zh-CN"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A</a:t>
            </a:r>
            <a:endParaRPr lang="zh-CN" alt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4" name="矩形 13"/>
          <p:cNvSpPr/>
          <p:nvPr/>
        </p:nvSpPr>
        <p:spPr>
          <a:xfrm>
            <a:off x="10818332" y="5104046"/>
            <a:ext cx="614272" cy="923330"/>
          </a:xfrm>
          <a:prstGeom prst="rect">
            <a:avLst/>
          </a:prstGeom>
          <a:noFill/>
        </p:spPr>
        <p:txBody>
          <a:bodyPr wrap="none" lIns="91440" tIns="45720" rIns="91440" bIns="45720">
            <a:spAutoFit/>
          </a:bodyPr>
          <a:lstStyle/>
          <a:p>
            <a:pPr algn="ctr"/>
            <a:r>
              <a:rPr lang="en-US" altLang="zh-CN"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C</a:t>
            </a:r>
            <a:endParaRPr lang="zh-CN" alt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5" name="矩形 14"/>
          <p:cNvSpPr/>
          <p:nvPr/>
        </p:nvSpPr>
        <p:spPr>
          <a:xfrm>
            <a:off x="5726682" y="4828595"/>
            <a:ext cx="603050" cy="923330"/>
          </a:xfrm>
          <a:prstGeom prst="rect">
            <a:avLst/>
          </a:prstGeom>
          <a:noFill/>
        </p:spPr>
        <p:txBody>
          <a:bodyPr wrap="none" lIns="91440" tIns="45720" rIns="91440" bIns="45720">
            <a:spAutoFit/>
          </a:bodyPr>
          <a:lstStyle/>
          <a:p>
            <a:pPr algn="ctr"/>
            <a:r>
              <a:rPr lang="en-US" altLang="zh-CN"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B</a:t>
            </a:r>
            <a:endParaRPr lang="zh-CN" alt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 name="矩形 2"/>
          <p:cNvSpPr/>
          <p:nvPr/>
        </p:nvSpPr>
        <p:spPr>
          <a:xfrm>
            <a:off x="7740073" y="5104046"/>
            <a:ext cx="1496291" cy="20686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358750" y="5067260"/>
            <a:ext cx="2798619" cy="307777"/>
          </a:xfrm>
          <a:prstGeom prst="rect">
            <a:avLst/>
          </a:prstGeom>
          <a:solidFill>
            <a:schemeClr val="bg1"/>
          </a:solidFill>
        </p:spPr>
        <p:txBody>
          <a:bodyPr wrap="square" rtlCol="0">
            <a:spAutoFit/>
          </a:bodyPr>
          <a:lstStyle/>
          <a:p>
            <a:r>
              <a:rPr lang="en-US" altLang="zh-CN" sz="1400" dirty="0">
                <a:latin typeface="Arial" panose="020B0604020202020204" pitchFamily="34" charset="0"/>
                <a:cs typeface="Arial" panose="020B0604020202020204" pitchFamily="34" charset="0"/>
              </a:rPr>
              <a:t>I think “/=“ should be “*=” actually.</a:t>
            </a:r>
            <a:endParaRPr lang="zh-CN" altLang="en-US" sz="1400" dirty="0">
              <a:latin typeface="Arial" panose="020B0604020202020204" pitchFamily="34" charset="0"/>
              <a:cs typeface="Arial" panose="020B0604020202020204" pitchFamily="34" charset="0"/>
            </a:endParaRPr>
          </a:p>
        </p:txBody>
      </p:sp>
      <p:sp>
        <p:nvSpPr>
          <p:cNvPr id="6" name="矩形 5">
            <a:extLst>
              <a:ext uri="{FF2B5EF4-FFF2-40B4-BE49-F238E27FC236}">
                <a16:creationId xmlns:a16="http://schemas.microsoft.com/office/drawing/2014/main" id="{2300EA64-FC2F-F6AC-BDEA-321F7AD5CC1E}"/>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3792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Objective &amp; Metrics</a:t>
            </a:r>
            <a:endParaRPr lang="zh-CN" altLang="en-US" sz="4000" b="1" dirty="0">
              <a:latin typeface="Times New Roman" panose="02020603050405020304" pitchFamily="18" charset="0"/>
              <a:cs typeface="Times New Roman" panose="02020603050405020304" pitchFamily="18" charset="0"/>
            </a:endParaRPr>
          </a:p>
        </p:txBody>
      </p:sp>
      <p:pic>
        <p:nvPicPr>
          <p:cNvPr id="3" name="图片 2"/>
          <p:cNvPicPr>
            <a:picLocks noChangeAspect="1"/>
          </p:cNvPicPr>
          <p:nvPr/>
        </p:nvPicPr>
        <p:blipFill>
          <a:blip r:embed="rId3"/>
          <a:stretch>
            <a:fillRect/>
          </a:stretch>
        </p:blipFill>
        <p:spPr>
          <a:xfrm>
            <a:off x="229245" y="1229788"/>
            <a:ext cx="11376062" cy="1834288"/>
          </a:xfrm>
          <a:prstGeom prst="rect">
            <a:avLst/>
          </a:prstGeom>
          <a:ln>
            <a:noFill/>
          </a:ln>
          <a:effectLst>
            <a:outerShdw blurRad="292100" dist="139700" dir="2700000" algn="tl" rotWithShape="0">
              <a:srgbClr val="333333">
                <a:alpha val="65000"/>
              </a:srgbClr>
            </a:outerShdw>
          </a:effectLst>
        </p:spPr>
      </p:pic>
      <p:grpSp>
        <p:nvGrpSpPr>
          <p:cNvPr id="4" name="组合 3"/>
          <p:cNvGrpSpPr/>
          <p:nvPr/>
        </p:nvGrpSpPr>
        <p:grpSpPr>
          <a:xfrm>
            <a:off x="5492403" y="803237"/>
            <a:ext cx="2476497" cy="655698"/>
            <a:chOff x="2678545" y="1027269"/>
            <a:chExt cx="2476497" cy="655698"/>
          </a:xfrm>
        </p:grpSpPr>
        <p:grpSp>
          <p:nvGrpSpPr>
            <p:cNvPr id="6" name="组合 5"/>
            <p:cNvGrpSpPr/>
            <p:nvPr/>
          </p:nvGrpSpPr>
          <p:grpSpPr>
            <a:xfrm>
              <a:off x="2678545" y="1207619"/>
              <a:ext cx="1699492" cy="475348"/>
              <a:chOff x="2678545" y="1150252"/>
              <a:chExt cx="1699492" cy="475348"/>
            </a:xfrm>
          </p:grpSpPr>
          <p:sp>
            <p:nvSpPr>
              <p:cNvPr id="8" name="弧形 7"/>
              <p:cNvSpPr/>
              <p:nvPr/>
            </p:nvSpPr>
            <p:spPr>
              <a:xfrm>
                <a:off x="2678545" y="1157180"/>
                <a:ext cx="849746" cy="468420"/>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 name="弧形 8"/>
              <p:cNvSpPr/>
              <p:nvPr/>
            </p:nvSpPr>
            <p:spPr>
              <a:xfrm flipH="1">
                <a:off x="3528291" y="1150252"/>
                <a:ext cx="849746" cy="468420"/>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7" name="文本框 6"/>
            <p:cNvSpPr txBox="1"/>
            <p:nvPr/>
          </p:nvSpPr>
          <p:spPr>
            <a:xfrm>
              <a:off x="3362231" y="1027269"/>
              <a:ext cx="1792811" cy="369332"/>
            </a:xfrm>
            <a:prstGeom prst="rect">
              <a:avLst/>
            </a:prstGeom>
            <a:noFill/>
          </p:spPr>
          <p:txBody>
            <a:bodyPr wrap="square" rtlCol="0">
              <a:spAutoFit/>
            </a:bodyPr>
            <a:lstStyle/>
            <a:p>
              <a:r>
                <a:rPr lang="en-US" altLang="zh-CN" dirty="0"/>
                <a:t>…</a:t>
              </a:r>
              <a:endParaRPr lang="zh-CN" altLang="en-US" dirty="0"/>
            </a:p>
          </p:txBody>
        </p:sp>
      </p:grpSp>
      <p:grpSp>
        <p:nvGrpSpPr>
          <p:cNvPr id="11" name="组合 10"/>
          <p:cNvGrpSpPr/>
          <p:nvPr/>
        </p:nvGrpSpPr>
        <p:grpSpPr>
          <a:xfrm>
            <a:off x="8818646" y="783590"/>
            <a:ext cx="2476497" cy="655698"/>
            <a:chOff x="2678545" y="1027269"/>
            <a:chExt cx="2476497" cy="655698"/>
          </a:xfrm>
        </p:grpSpPr>
        <p:grpSp>
          <p:nvGrpSpPr>
            <p:cNvPr id="12" name="组合 11"/>
            <p:cNvGrpSpPr/>
            <p:nvPr/>
          </p:nvGrpSpPr>
          <p:grpSpPr>
            <a:xfrm>
              <a:off x="2678545" y="1207619"/>
              <a:ext cx="1699492" cy="475348"/>
              <a:chOff x="2678545" y="1150252"/>
              <a:chExt cx="1699492" cy="475348"/>
            </a:xfrm>
          </p:grpSpPr>
          <p:sp>
            <p:nvSpPr>
              <p:cNvPr id="14" name="弧形 13"/>
              <p:cNvSpPr/>
              <p:nvPr/>
            </p:nvSpPr>
            <p:spPr>
              <a:xfrm>
                <a:off x="2678545" y="1157180"/>
                <a:ext cx="849746" cy="468420"/>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 name="弧形 14"/>
              <p:cNvSpPr/>
              <p:nvPr/>
            </p:nvSpPr>
            <p:spPr>
              <a:xfrm flipH="1">
                <a:off x="3528291" y="1150252"/>
                <a:ext cx="849746" cy="468420"/>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13" name="文本框 12"/>
            <p:cNvSpPr txBox="1"/>
            <p:nvPr/>
          </p:nvSpPr>
          <p:spPr>
            <a:xfrm>
              <a:off x="3362231" y="1027269"/>
              <a:ext cx="1792811" cy="369332"/>
            </a:xfrm>
            <a:prstGeom prst="rect">
              <a:avLst/>
            </a:prstGeom>
            <a:noFill/>
          </p:spPr>
          <p:txBody>
            <a:bodyPr wrap="square" rtlCol="0">
              <a:spAutoFit/>
            </a:bodyPr>
            <a:lstStyle/>
            <a:p>
              <a:r>
                <a:rPr lang="en-US" altLang="zh-CN" dirty="0"/>
                <a:t>…</a:t>
              </a:r>
              <a:endParaRPr lang="zh-CN" altLang="en-US" dirty="0"/>
            </a:p>
          </p:txBody>
        </p:sp>
      </p:grpSp>
      <p:sp>
        <p:nvSpPr>
          <p:cNvPr id="17" name="矩形 16"/>
          <p:cNvSpPr/>
          <p:nvPr/>
        </p:nvSpPr>
        <p:spPr>
          <a:xfrm>
            <a:off x="2316848" y="2443149"/>
            <a:ext cx="8050602" cy="923330"/>
          </a:xfrm>
          <a:prstGeom prst="rect">
            <a:avLst/>
          </a:prstGeom>
          <a:noFill/>
        </p:spPr>
        <p:txBody>
          <a:bodyPr wrap="none" lIns="91440" tIns="45720" rIns="91440" bIns="45720">
            <a:spAutoFit/>
          </a:bodyPr>
          <a:lstStyle/>
          <a:p>
            <a:pPr algn="ctr"/>
            <a:r>
              <a:rPr lang="en-US" altLang="zh-CN"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This is a </a:t>
            </a:r>
            <a:r>
              <a:rPr lang="en-US" altLang="zh-CN" sz="5400" b="1" dirty="0">
                <a:ln w="22225">
                  <a:solidFill>
                    <a:schemeClr val="accent2"/>
                  </a:solidFill>
                  <a:prstDash val="solid"/>
                </a:ln>
                <a:solidFill>
                  <a:schemeClr val="accent2">
                    <a:lumMod val="40000"/>
                    <a:lumOff val="60000"/>
                  </a:schemeClr>
                </a:solidFill>
              </a:rPr>
              <a:t>Regression</a:t>
            </a:r>
            <a:r>
              <a:rPr lang="en-US" altLang="zh-CN"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 task!</a:t>
            </a:r>
            <a:endParaRPr lang="zh-CN" alt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18" name="图片 17"/>
          <p:cNvPicPr>
            <a:picLocks noChangeAspect="1"/>
          </p:cNvPicPr>
          <p:nvPr/>
        </p:nvPicPr>
        <p:blipFill>
          <a:blip r:embed="rId4"/>
          <a:stretch>
            <a:fillRect/>
          </a:stretch>
        </p:blipFill>
        <p:spPr>
          <a:xfrm>
            <a:off x="424873" y="3294788"/>
            <a:ext cx="4171431" cy="3103220"/>
          </a:xfrm>
          <a:prstGeom prst="rect">
            <a:avLst/>
          </a:prstGeom>
          <a:ln>
            <a:noFill/>
          </a:ln>
          <a:effectLst>
            <a:outerShdw blurRad="292100" dist="139700" dir="2700000" algn="tl" rotWithShape="0">
              <a:srgbClr val="333333">
                <a:alpha val="65000"/>
              </a:srgbClr>
            </a:outerShdw>
          </a:effectLst>
        </p:spPr>
      </p:pic>
      <p:pic>
        <p:nvPicPr>
          <p:cNvPr id="19" name="图片 18"/>
          <p:cNvPicPr>
            <a:picLocks noChangeAspect="1"/>
          </p:cNvPicPr>
          <p:nvPr/>
        </p:nvPicPr>
        <p:blipFill>
          <a:blip r:embed="rId5"/>
          <a:stretch>
            <a:fillRect/>
          </a:stretch>
        </p:blipFill>
        <p:spPr>
          <a:xfrm>
            <a:off x="5649827" y="3340834"/>
            <a:ext cx="5344271" cy="828791"/>
          </a:xfrm>
          <a:prstGeom prst="rect">
            <a:avLst/>
          </a:prstGeom>
          <a:ln>
            <a:noFill/>
          </a:ln>
          <a:effectLst>
            <a:outerShdw blurRad="292100" dist="139700" dir="2700000" algn="tl" rotWithShape="0">
              <a:srgbClr val="333333">
                <a:alpha val="65000"/>
              </a:srgbClr>
            </a:outerShdw>
          </a:effectLst>
        </p:spPr>
      </p:pic>
      <p:sp>
        <p:nvSpPr>
          <p:cNvPr id="21" name="矩形 20"/>
          <p:cNvSpPr/>
          <p:nvPr/>
        </p:nvSpPr>
        <p:spPr>
          <a:xfrm>
            <a:off x="5390631" y="4282932"/>
            <a:ext cx="6006773" cy="369332"/>
          </a:xfrm>
          <a:prstGeom prst="rect">
            <a:avLst/>
          </a:prstGeom>
        </p:spPr>
        <p:txBody>
          <a:bodyPr wrap="none">
            <a:spAutoFit/>
          </a:bodyPr>
          <a:lstStyle/>
          <a:p>
            <a:r>
              <a:rPr lang="en-US" altLang="zh-CN" b="1" dirty="0">
                <a:latin typeface="Arial" panose="020B0604020202020204" pitchFamily="34" charset="0"/>
                <a:cs typeface="Arial" panose="020B0604020202020204" pitchFamily="34" charset="0"/>
              </a:rPr>
              <a:t>Evaluated by Gaussian Log-likelihood (GLL) function</a:t>
            </a:r>
            <a:endParaRPr lang="zh-CN" altLang="en-US" b="1" dirty="0">
              <a:latin typeface="Arial" panose="020B0604020202020204" pitchFamily="34" charset="0"/>
              <a:cs typeface="Arial" panose="020B0604020202020204" pitchFamily="34" charset="0"/>
            </a:endParaRPr>
          </a:p>
        </p:txBody>
      </p:sp>
      <p:sp>
        <p:nvSpPr>
          <p:cNvPr id="22" name="矩形 21"/>
          <p:cNvSpPr/>
          <p:nvPr/>
        </p:nvSpPr>
        <p:spPr>
          <a:xfrm>
            <a:off x="424873" y="6444054"/>
            <a:ext cx="6425798" cy="369332"/>
          </a:xfrm>
          <a:prstGeom prst="rect">
            <a:avLst/>
          </a:prstGeom>
        </p:spPr>
        <p:txBody>
          <a:bodyPr wrap="none">
            <a:spAutoFit/>
          </a:bodyPr>
          <a:lstStyle/>
          <a:p>
            <a:r>
              <a:rPr lang="en-US" altLang="zh-CN" b="1" dirty="0">
                <a:latin typeface="Arial" panose="020B0604020202020204" pitchFamily="34" charset="0"/>
                <a:cs typeface="Arial" panose="020B0604020202020204" pitchFamily="34" charset="0"/>
              </a:rPr>
              <a:t>Visualization of prediction results from </a:t>
            </a:r>
            <a:r>
              <a:rPr lang="en-US" altLang="zh-CN" b="1" dirty="0">
                <a:latin typeface="Arial" panose="020B0604020202020204" pitchFamily="34" charset="0"/>
                <a:cs typeface="Arial" panose="020B0604020202020204" pitchFamily="34" charset="0"/>
                <a:hlinkClick r:id="rId6"/>
              </a:rPr>
              <a:t>official notebook</a:t>
            </a:r>
            <a:r>
              <a:rPr lang="en-US" altLang="zh-CN" b="1" dirty="0">
                <a:latin typeface="Arial" panose="020B0604020202020204" pitchFamily="34" charset="0"/>
                <a:cs typeface="Arial" panose="020B0604020202020204" pitchFamily="34" charset="0"/>
              </a:rPr>
              <a:t>.</a:t>
            </a:r>
            <a:endParaRPr lang="zh-CN" altLang="en-US" b="1" dirty="0">
              <a:latin typeface="Arial" panose="020B0604020202020204" pitchFamily="34" charset="0"/>
              <a:cs typeface="Arial" panose="020B0604020202020204" pitchFamily="34" charset="0"/>
            </a:endParaRPr>
          </a:p>
        </p:txBody>
      </p:sp>
      <p:pic>
        <p:nvPicPr>
          <p:cNvPr id="23" name="图片 22"/>
          <p:cNvPicPr>
            <a:picLocks noChangeAspect="1"/>
          </p:cNvPicPr>
          <p:nvPr/>
        </p:nvPicPr>
        <p:blipFill>
          <a:blip r:embed="rId7"/>
          <a:stretch>
            <a:fillRect/>
          </a:stretch>
        </p:blipFill>
        <p:spPr>
          <a:xfrm>
            <a:off x="7072494" y="4698068"/>
            <a:ext cx="2810267" cy="781159"/>
          </a:xfrm>
          <a:prstGeom prst="rect">
            <a:avLst/>
          </a:prstGeom>
          <a:ln>
            <a:noFill/>
          </a:ln>
          <a:effectLst>
            <a:outerShdw blurRad="292100" dist="139700" dir="2700000" algn="tl" rotWithShape="0">
              <a:srgbClr val="333333">
                <a:alpha val="65000"/>
              </a:srgbClr>
            </a:outerShdw>
          </a:effectLst>
        </p:spPr>
      </p:pic>
      <mc:AlternateContent xmlns:mc="http://schemas.openxmlformats.org/markup-compatibility/2006" xmlns:a14="http://schemas.microsoft.com/office/drawing/2010/main">
        <mc:Choice Requires="a14">
          <p:sp>
            <p:nvSpPr>
              <p:cNvPr id="24" name="矩形 23"/>
              <p:cNvSpPr/>
              <p:nvPr/>
            </p:nvSpPr>
            <p:spPr>
              <a:xfrm>
                <a:off x="5206914" y="5549949"/>
                <a:ext cx="6763413" cy="952248"/>
              </a:xfrm>
              <a:prstGeom prst="rect">
                <a:avLst/>
              </a:prstGeom>
            </p:spPr>
            <p:txBody>
              <a:bodyPr wrap="square">
                <a:spAutoFit/>
              </a:bodyPr>
              <a:lstStyle/>
              <a:p>
                <a:pPr algn="just"/>
                <a:r>
                  <a:rPr lang="en-US" altLang="zh-CN" sz="1100" b="0" i="0" dirty="0">
                    <a:solidFill>
                      <a:srgbClr val="1F2328"/>
                    </a:solidFill>
                    <a:effectLst/>
                    <a:latin typeface="Arial" panose="020B0604020202020204" pitchFamily="34" charset="0"/>
                    <a:cs typeface="Arial" panose="020B0604020202020204" pitchFamily="34" charset="0"/>
                  </a:rPr>
                  <a:t>We define </a:t>
                </a:r>
                <a14:m>
                  <m:oMath xmlns:m="http://schemas.openxmlformats.org/officeDocument/2006/math">
                    <m:sSub>
                      <m:sSubPr>
                        <m:ctrlPr>
                          <a:rPr lang="en-US" altLang="zh-CN" sz="1100" b="0" i="1" dirty="0" smtClean="0">
                            <a:solidFill>
                              <a:srgbClr val="1F2328"/>
                            </a:solidFill>
                            <a:effectLst/>
                            <a:latin typeface="Cambria Math" panose="02040503050406030204" pitchFamily="18" charset="0"/>
                            <a:cs typeface="Arial" panose="020B0604020202020204" pitchFamily="34" charset="0"/>
                          </a:rPr>
                        </m:ctrlPr>
                      </m:sSubPr>
                      <m:e>
                        <m:r>
                          <a:rPr lang="en-US" altLang="zh-CN" sz="1100" b="0" i="1" dirty="0" smtClean="0">
                            <a:solidFill>
                              <a:srgbClr val="1F2328"/>
                            </a:solidFill>
                            <a:effectLst/>
                            <a:latin typeface="Cambria Math" panose="02040503050406030204" pitchFamily="18" charset="0"/>
                            <a:cs typeface="Arial" panose="020B0604020202020204" pitchFamily="34" charset="0"/>
                          </a:rPr>
                          <m:t>𝐿</m:t>
                        </m:r>
                      </m:e>
                      <m:sub>
                        <m:r>
                          <a:rPr lang="en-US" altLang="zh-CN" sz="1100" b="0" i="1" dirty="0" smtClean="0">
                            <a:solidFill>
                              <a:srgbClr val="1F2328"/>
                            </a:solidFill>
                            <a:effectLst/>
                            <a:latin typeface="Cambria Math" panose="02040503050406030204" pitchFamily="18" charset="0"/>
                            <a:cs typeface="Arial" panose="020B0604020202020204" pitchFamily="34" charset="0"/>
                          </a:rPr>
                          <m:t>𝑖𝑑𝑒𝑎𝑙</m:t>
                        </m:r>
                      </m:sub>
                    </m:sSub>
                  </m:oMath>
                </a14:m>
                <a:r>
                  <a:rPr lang="en-US" altLang="zh-CN" sz="1100" b="0" i="0" dirty="0">
                    <a:solidFill>
                      <a:srgbClr val="1F2328"/>
                    </a:solidFill>
                    <a:effectLst/>
                    <a:latin typeface="Arial" panose="020B0604020202020204" pitchFamily="34" charset="0"/>
                    <a:cs typeface="Arial" panose="020B0604020202020204" pitchFamily="34" charset="0"/>
                  </a:rPr>
                  <a:t> as the case where the submission perfectly matches the ground truth values, with an uncertainty of 10 parts per million (ppm). This ideal case is defined based on Ariel's Stability Requirement. For </a:t>
                </a:r>
                <a14:m>
                  <m:oMath xmlns:m="http://schemas.openxmlformats.org/officeDocument/2006/math">
                    <m:sSub>
                      <m:sSubPr>
                        <m:ctrlPr>
                          <a:rPr lang="en-US" altLang="zh-CN" sz="1100" b="0" i="1" dirty="0" smtClean="0">
                            <a:solidFill>
                              <a:srgbClr val="1F2328"/>
                            </a:solidFill>
                            <a:effectLst/>
                            <a:latin typeface="Cambria Math" panose="02040503050406030204" pitchFamily="18" charset="0"/>
                            <a:cs typeface="Arial" panose="020B0604020202020204" pitchFamily="34" charset="0"/>
                          </a:rPr>
                        </m:ctrlPr>
                      </m:sSubPr>
                      <m:e>
                        <m:r>
                          <a:rPr lang="en-US" altLang="zh-CN" sz="1100" b="0" i="1" dirty="0" smtClean="0">
                            <a:solidFill>
                              <a:srgbClr val="1F2328"/>
                            </a:solidFill>
                            <a:effectLst/>
                            <a:latin typeface="Cambria Math" panose="02040503050406030204" pitchFamily="18" charset="0"/>
                            <a:cs typeface="Arial" panose="020B0604020202020204" pitchFamily="34" charset="0"/>
                          </a:rPr>
                          <m:t>𝐿</m:t>
                        </m:r>
                      </m:e>
                      <m:sub>
                        <m:r>
                          <a:rPr lang="en-US" altLang="zh-CN" sz="1100" b="0" i="1" dirty="0" smtClean="0">
                            <a:solidFill>
                              <a:srgbClr val="1F2328"/>
                            </a:solidFill>
                            <a:effectLst/>
                            <a:latin typeface="Cambria Math" panose="02040503050406030204" pitchFamily="18" charset="0"/>
                            <a:cs typeface="Arial" panose="020B0604020202020204" pitchFamily="34" charset="0"/>
                          </a:rPr>
                          <m:t>𝑟𝑒𝑓</m:t>
                        </m:r>
                      </m:sub>
                    </m:sSub>
                  </m:oMath>
                </a14:m>
                <a:r>
                  <a:rPr lang="en-US" altLang="zh-CN" sz="1100" b="0" i="0" dirty="0">
                    <a:solidFill>
                      <a:srgbClr val="1F2328"/>
                    </a:solidFill>
                    <a:effectLst/>
                    <a:latin typeface="Arial" panose="020B0604020202020204" pitchFamily="34" charset="0"/>
                    <a:cs typeface="Arial" panose="020B0604020202020204" pitchFamily="34" charset="0"/>
                  </a:rPr>
                  <a:t> is defined using the mean and variance of the training dataset as its prediction for all instances.</a:t>
                </a:r>
              </a:p>
              <a:p>
                <a:pPr algn="just"/>
                <a:r>
                  <a:rPr lang="en-US" altLang="zh-CN" sz="1100" b="0" i="0" dirty="0">
                    <a:solidFill>
                      <a:srgbClr val="1F2328"/>
                    </a:solidFill>
                    <a:effectLst/>
                    <a:latin typeface="Arial" panose="020B0604020202020204" pitchFamily="34" charset="0"/>
                    <a:cs typeface="Arial" panose="020B0604020202020204" pitchFamily="34" charset="0"/>
                  </a:rPr>
                  <a:t>The score will return a float in the interval [0, 1], with higher scores corresponding to better performing models. Any score below 0 will be treated as 0.</a:t>
                </a:r>
              </a:p>
            </p:txBody>
          </p:sp>
        </mc:Choice>
        <mc:Fallback xmlns="">
          <p:sp>
            <p:nvSpPr>
              <p:cNvPr id="24" name="矩形 23"/>
              <p:cNvSpPr>
                <a:spLocks noRot="1" noChangeAspect="1" noMove="1" noResize="1" noEditPoints="1" noAdjustHandles="1" noChangeArrowheads="1" noChangeShapeType="1" noTextEdit="1"/>
              </p:cNvSpPr>
              <p:nvPr/>
            </p:nvSpPr>
            <p:spPr>
              <a:xfrm>
                <a:off x="5206914" y="5549949"/>
                <a:ext cx="6763413" cy="952248"/>
              </a:xfrm>
              <a:prstGeom prst="rect">
                <a:avLst/>
              </a:prstGeom>
              <a:blipFill>
                <a:blip r:embed="rId8"/>
                <a:stretch>
                  <a:fillRect t="-637" b="-2548"/>
                </a:stretch>
              </a:blipFill>
            </p:spPr>
            <p:txBody>
              <a:bodyPr/>
              <a:lstStyle/>
              <a:p>
                <a:r>
                  <a:rPr lang="zh-CN" altLang="en-US">
                    <a:noFill/>
                  </a:rPr>
                  <a:t> </a:t>
                </a:r>
              </a:p>
            </p:txBody>
          </p:sp>
        </mc:Fallback>
      </mc:AlternateContent>
      <p:sp>
        <p:nvSpPr>
          <p:cNvPr id="10" name="矩形 9">
            <a:extLst>
              <a:ext uri="{FF2B5EF4-FFF2-40B4-BE49-F238E27FC236}">
                <a16:creationId xmlns:a16="http://schemas.microsoft.com/office/drawing/2014/main" id="{112A9AAA-3AC4-BF24-5498-5B71398B449B}"/>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056508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446</TotalTime>
  <Words>1460</Words>
  <Application>Microsoft Office PowerPoint</Application>
  <PresentationFormat>宽屏</PresentationFormat>
  <Paragraphs>89</Paragraphs>
  <Slides>12</Slides>
  <Notes>11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12</vt:i4>
      </vt:variant>
    </vt:vector>
  </HeadingPairs>
  <TitlesOfParts>
    <vt:vector size="20" baseType="lpstr">
      <vt:lpstr>等线</vt:lpstr>
      <vt:lpstr>等线 Light</vt:lpstr>
      <vt:lpstr>微软雅黑</vt:lpstr>
      <vt:lpstr>Arial</vt:lpstr>
      <vt:lpstr>Cambria Math</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 R 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User</dc:creator>
  <cp:lastModifiedBy>振源 陈</cp:lastModifiedBy>
  <cp:revision>93</cp:revision>
  <dcterms:created xsi:type="dcterms:W3CDTF">2024-10-07T10:26:16Z</dcterms:created>
  <dcterms:modified xsi:type="dcterms:W3CDTF">2024-10-08T10:30:03Z</dcterms:modified>
</cp:coreProperties>
</file>

<file path=docProps/thumbnail.jpeg>
</file>